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4" d="100"/>
          <a:sy n="114" d="100"/>
        </p:scale>
        <p:origin x="2214"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8057B88-AA7F-4B90-AB8A-FF8606FD3FD0}"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2824141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057B88-AA7F-4B90-AB8A-FF8606FD3FD0}"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293024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057B88-AA7F-4B90-AB8A-FF8606FD3FD0}"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3372230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057B88-AA7F-4B90-AB8A-FF8606FD3FD0}"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1967297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057B88-AA7F-4B90-AB8A-FF8606FD3FD0}"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1617019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8057B88-AA7F-4B90-AB8A-FF8606FD3FD0}" type="datetimeFigureOut">
              <a:rPr lang="en-US" smtClean="0"/>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274082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8057B88-AA7F-4B90-AB8A-FF8606FD3FD0}" type="datetimeFigureOut">
              <a:rPr lang="en-US" smtClean="0"/>
              <a:t>3/5/2026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1800771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8057B88-AA7F-4B90-AB8A-FF8606FD3FD0}" type="datetimeFigureOut">
              <a:rPr lang="en-US" smtClean="0"/>
              <a:t>3/5/2026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3717985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057B88-AA7F-4B90-AB8A-FF8606FD3FD0}" type="datetimeFigureOut">
              <a:rPr lang="en-US" smtClean="0"/>
              <a:t>3/5/2026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13634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057B88-AA7F-4B90-AB8A-FF8606FD3FD0}" type="datetimeFigureOut">
              <a:rPr lang="en-US" smtClean="0"/>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2817806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057B88-AA7F-4B90-AB8A-FF8606FD3FD0}" type="datetimeFigureOut">
              <a:rPr lang="en-US" smtClean="0"/>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89D0AE-45E0-4CFD-A704-0EA76AEF150C}" type="slidenum">
              <a:rPr lang="en-US" smtClean="0"/>
              <a:t>‹#›</a:t>
            </a:fld>
            <a:endParaRPr lang="en-US"/>
          </a:p>
        </p:txBody>
      </p:sp>
    </p:spTree>
    <p:extLst>
      <p:ext uri="{BB962C8B-B14F-4D97-AF65-F5344CB8AC3E}">
        <p14:creationId xmlns:p14="http://schemas.microsoft.com/office/powerpoint/2010/main" val="610886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057B88-AA7F-4B90-AB8A-FF8606FD3FD0}" type="datetimeFigureOut">
              <a:rPr lang="en-US" smtClean="0"/>
              <a:t>3/5/2026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89D0AE-45E0-4CFD-A704-0EA76AEF150C}" type="slidenum">
              <a:rPr lang="en-US" smtClean="0"/>
              <a:t>‹#›</a:t>
            </a:fld>
            <a:endParaRPr lang="en-US"/>
          </a:p>
        </p:txBody>
      </p:sp>
    </p:spTree>
    <p:extLst>
      <p:ext uri="{BB962C8B-B14F-4D97-AF65-F5344CB8AC3E}">
        <p14:creationId xmlns:p14="http://schemas.microsoft.com/office/powerpoint/2010/main" val="33719181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hyperlink" Target="https://svgsilh.com/image/1297020.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34637" y="0"/>
            <a:ext cx="4308764" cy="6858000"/>
          </a:xfrm>
        </p:spPr>
        <p:txBody>
          <a:bodyPr>
            <a:normAutofit fontScale="55000" lnSpcReduction="20000"/>
          </a:bodyPr>
          <a:lstStyle/>
          <a:p>
            <a:pPr marL="0" indent="0" algn="ctr">
              <a:lnSpc>
                <a:spcPct val="70000"/>
              </a:lnSpc>
              <a:spcAft>
                <a:spcPts val="1200"/>
              </a:spcAft>
              <a:buNone/>
              <a:defRPr/>
            </a:pPr>
            <a:endParaRPr lang="en-US" altLang="en-US" sz="2200" b="1" dirty="0">
              <a:latin typeface="Arial" panose="020B0604020202020204" pitchFamily="34" charset="0"/>
              <a:cs typeface="Arial" panose="020B0604020202020204" pitchFamily="34" charset="0"/>
            </a:endParaRPr>
          </a:p>
          <a:p>
            <a:pPr marL="0" indent="0" algn="ctr">
              <a:lnSpc>
                <a:spcPct val="70000"/>
              </a:lnSpc>
              <a:spcAft>
                <a:spcPts val="1200"/>
              </a:spcAft>
              <a:buNone/>
              <a:defRPr/>
            </a:pPr>
            <a:r>
              <a:rPr lang="en-US" altLang="en-US" sz="2200" b="1" dirty="0">
                <a:latin typeface="Garamond" panose="02020404030301010803" pitchFamily="18" charset="0"/>
              </a:rPr>
              <a:t>Items needed to replenish the food pantry at</a:t>
            </a:r>
          </a:p>
          <a:p>
            <a:pPr algn="ctr">
              <a:lnSpc>
                <a:spcPct val="70000"/>
              </a:lnSpc>
              <a:buFontTx/>
              <a:buNone/>
              <a:defRPr/>
            </a:pPr>
            <a:r>
              <a:rPr lang="en-US" altLang="en-US" sz="2200" b="1" dirty="0">
                <a:latin typeface="Garamond" panose="02020404030301010803" pitchFamily="18" charset="0"/>
              </a:rPr>
              <a:t>United Church Ministries </a:t>
            </a:r>
          </a:p>
          <a:p>
            <a:pPr algn="ctr">
              <a:lnSpc>
                <a:spcPct val="70000"/>
              </a:lnSpc>
              <a:buFontTx/>
              <a:buNone/>
              <a:defRPr/>
            </a:pPr>
            <a:endParaRPr lang="en-US" altLang="en-US" sz="2000" dirty="0">
              <a:latin typeface="Garamond" panose="02020404030301010803" pitchFamily="18" charset="0"/>
            </a:endParaRPr>
          </a:p>
          <a:p>
            <a:pPr>
              <a:lnSpc>
                <a:spcPct val="70000"/>
              </a:lnSpc>
              <a:buFontTx/>
              <a:buNone/>
              <a:defRPr/>
            </a:pPr>
            <a:r>
              <a:rPr lang="en-US" altLang="en-US" sz="2000" dirty="0">
                <a:latin typeface="Garamond" panose="02020404030301010803" pitchFamily="18" charset="0"/>
              </a:rPr>
              <a:t>Cereal			Pop-tarts</a:t>
            </a:r>
          </a:p>
          <a:p>
            <a:pPr>
              <a:lnSpc>
                <a:spcPct val="70000"/>
              </a:lnSpc>
              <a:buFontTx/>
              <a:buNone/>
              <a:defRPr/>
            </a:pPr>
            <a:r>
              <a:rPr lang="en-US" altLang="en-US" sz="2000" dirty="0">
                <a:latin typeface="Garamond" panose="02020404030301010803" pitchFamily="18" charset="0"/>
              </a:rPr>
              <a:t>Grits			Oatmeal</a:t>
            </a:r>
          </a:p>
          <a:p>
            <a:pPr>
              <a:lnSpc>
                <a:spcPct val="70000"/>
              </a:lnSpc>
              <a:buFontTx/>
              <a:buNone/>
              <a:defRPr/>
            </a:pPr>
            <a:r>
              <a:rPr lang="en-US" altLang="en-US" sz="2000" dirty="0">
                <a:latin typeface="Garamond" panose="02020404030301010803" pitchFamily="18" charset="0"/>
              </a:rPr>
              <a:t>Fruit Grain Bars		Granola Bars</a:t>
            </a:r>
          </a:p>
          <a:p>
            <a:pPr>
              <a:lnSpc>
                <a:spcPct val="70000"/>
              </a:lnSpc>
              <a:buFontTx/>
              <a:buNone/>
              <a:defRPr/>
            </a:pPr>
            <a:r>
              <a:rPr lang="en-US" altLang="en-US" sz="2000" dirty="0">
                <a:latin typeface="Garamond" panose="02020404030301010803" pitchFamily="18" charset="0"/>
              </a:rPr>
              <a:t>Pork &amp; Beans 		Chunky soups</a:t>
            </a:r>
          </a:p>
          <a:p>
            <a:pPr>
              <a:lnSpc>
                <a:spcPct val="70000"/>
              </a:lnSpc>
              <a:buFontTx/>
              <a:buNone/>
              <a:defRPr/>
            </a:pPr>
            <a:r>
              <a:rPr lang="en-US" altLang="en-US" sz="2000" dirty="0">
                <a:latin typeface="Garamond" panose="02020404030301010803" pitchFamily="18" charset="0"/>
              </a:rPr>
              <a:t>Rice			Pasta</a:t>
            </a:r>
          </a:p>
          <a:p>
            <a:pPr>
              <a:lnSpc>
                <a:spcPct val="70000"/>
              </a:lnSpc>
              <a:buFontTx/>
              <a:buNone/>
              <a:defRPr/>
            </a:pPr>
            <a:r>
              <a:rPr lang="en-US" altLang="en-US" sz="2000" dirty="0">
                <a:latin typeface="Garamond" panose="02020404030301010803" pitchFamily="18" charset="0"/>
              </a:rPr>
              <a:t>Mashed Potatoes	Ramen noodles</a:t>
            </a:r>
          </a:p>
          <a:p>
            <a:pPr>
              <a:lnSpc>
                <a:spcPct val="70000"/>
              </a:lnSpc>
              <a:buFontTx/>
              <a:buNone/>
              <a:defRPr/>
            </a:pPr>
            <a:r>
              <a:rPr lang="en-US" altLang="en-US" sz="2000" dirty="0">
                <a:latin typeface="Garamond" panose="02020404030301010803" pitchFamily="18" charset="0"/>
              </a:rPr>
              <a:t>Mac &amp; Cheese		Spaghetti Sauce and Noodles</a:t>
            </a:r>
          </a:p>
          <a:p>
            <a:pPr>
              <a:lnSpc>
                <a:spcPct val="70000"/>
              </a:lnSpc>
              <a:buFontTx/>
              <a:buNone/>
              <a:defRPr/>
            </a:pPr>
            <a:r>
              <a:rPr lang="en-US" altLang="en-US" sz="2000" dirty="0">
                <a:latin typeface="Garamond" panose="02020404030301010803" pitchFamily="18" charset="0"/>
              </a:rPr>
              <a:t>Peanut butter		Jams/Jellies (store bought)</a:t>
            </a:r>
          </a:p>
          <a:p>
            <a:pPr>
              <a:lnSpc>
                <a:spcPct val="70000"/>
              </a:lnSpc>
              <a:buFontTx/>
              <a:buNone/>
              <a:defRPr/>
            </a:pPr>
            <a:r>
              <a:rPr lang="en-US" altLang="en-US" sz="2000" dirty="0">
                <a:latin typeface="Garamond" panose="02020404030301010803" pitchFamily="18" charset="0"/>
              </a:rPr>
              <a:t>Canned fruit		Chef Boyardee (lasagna, </a:t>
            </a:r>
            <a:r>
              <a:rPr lang="en-US" altLang="en-US" sz="2000" dirty="0" err="1">
                <a:latin typeface="Garamond" panose="02020404030301010803" pitchFamily="18" charset="0"/>
              </a:rPr>
              <a:t>ravioli,spaghetti</a:t>
            </a:r>
            <a:r>
              <a:rPr lang="en-US" altLang="en-US" sz="2000" dirty="0">
                <a:latin typeface="Garamond" panose="02020404030301010803" pitchFamily="18" charset="0"/>
              </a:rPr>
              <a:t>)</a:t>
            </a:r>
          </a:p>
          <a:p>
            <a:pPr>
              <a:lnSpc>
                <a:spcPct val="70000"/>
              </a:lnSpc>
              <a:buFontTx/>
              <a:buNone/>
              <a:defRPr/>
            </a:pPr>
            <a:r>
              <a:rPr lang="en-US" altLang="en-US" sz="2000" dirty="0">
                <a:latin typeface="Garamond" panose="02020404030301010803" pitchFamily="18" charset="0"/>
              </a:rPr>
              <a:t>Crackers (Saltines, “nabs”, </a:t>
            </a:r>
            <a:r>
              <a:rPr lang="en-US" altLang="en-US" sz="2000" dirty="0" err="1">
                <a:latin typeface="Garamond" panose="02020404030301010803" pitchFamily="18" charset="0"/>
              </a:rPr>
              <a:t>etc</a:t>
            </a:r>
            <a:r>
              <a:rPr lang="en-US" altLang="en-US" sz="2000" dirty="0">
                <a:latin typeface="Garamond" panose="02020404030301010803" pitchFamily="18" charset="0"/>
              </a:rPr>
              <a:t>)	Canned meats (Vienna sausages, Spam, 		                         tuna, ham, chicken)</a:t>
            </a:r>
          </a:p>
          <a:p>
            <a:pPr>
              <a:lnSpc>
                <a:spcPct val="70000"/>
              </a:lnSpc>
              <a:buFontTx/>
              <a:buNone/>
              <a:defRPr/>
            </a:pPr>
            <a:r>
              <a:rPr lang="en-US" altLang="en-US" sz="2000" dirty="0">
                <a:latin typeface="Garamond" panose="02020404030301010803" pitchFamily="18" charset="0"/>
              </a:rPr>
              <a:t>Canned vegetables (potatoes, carrots, mixed vegetables, beans) </a:t>
            </a:r>
          </a:p>
          <a:p>
            <a:pPr>
              <a:lnSpc>
                <a:spcPct val="70000"/>
              </a:lnSpc>
              <a:buFontTx/>
              <a:buNone/>
              <a:defRPr/>
            </a:pPr>
            <a:r>
              <a:rPr lang="en-US" altLang="en-US" sz="2000" dirty="0">
                <a:latin typeface="Garamond" panose="02020404030301010803" pitchFamily="18" charset="0"/>
              </a:rPr>
              <a:t>NO CORN OR GREEN BEANS PLEASE!</a:t>
            </a:r>
          </a:p>
          <a:p>
            <a:pPr>
              <a:lnSpc>
                <a:spcPct val="70000"/>
              </a:lnSpc>
              <a:buFontTx/>
              <a:buNone/>
              <a:defRPr/>
            </a:pPr>
            <a:endParaRPr lang="en-US" altLang="en-US" sz="2000" dirty="0">
              <a:latin typeface="Garamond" panose="02020404030301010803" pitchFamily="18" charset="0"/>
            </a:endParaRPr>
          </a:p>
          <a:p>
            <a:pPr algn="ctr">
              <a:lnSpc>
                <a:spcPct val="70000"/>
              </a:lnSpc>
              <a:buFontTx/>
              <a:buNone/>
              <a:defRPr/>
            </a:pPr>
            <a:r>
              <a:rPr lang="en-US" altLang="en-US" sz="2000" dirty="0">
                <a:latin typeface="Arial" panose="020B0604020202020204" pitchFamily="34" charset="0"/>
                <a:cs typeface="Arial" panose="020B0604020202020204" pitchFamily="34" charset="0"/>
              </a:rPr>
              <a:t>~~~~~~~~~~~~~~~~~~~~~~~~~~~~~~~~~~~~~~~~~~~~~~~~~~</a:t>
            </a:r>
            <a:endParaRPr lang="en-US" sz="2000" dirty="0">
              <a:solidFill>
                <a:srgbClr val="222222"/>
              </a:solidFill>
              <a:latin typeface="Garamond" panose="02020404030301010803" pitchFamily="18" charset="0"/>
            </a:endParaRPr>
          </a:p>
          <a:p>
            <a:pPr algn="ctr">
              <a:lnSpc>
                <a:spcPct val="70000"/>
              </a:lnSpc>
              <a:buFontTx/>
              <a:buNone/>
              <a:defRPr/>
            </a:pPr>
            <a:endParaRPr lang="en-US" sz="2200" dirty="0">
              <a:solidFill>
                <a:srgbClr val="222222"/>
              </a:solidFill>
              <a:latin typeface="Garamond" panose="02020404030301010803" pitchFamily="18" charset="0"/>
            </a:endParaRPr>
          </a:p>
          <a:p>
            <a:pPr algn="ctr">
              <a:lnSpc>
                <a:spcPct val="70000"/>
              </a:lnSpc>
              <a:buFontTx/>
              <a:buNone/>
              <a:defRPr/>
            </a:pPr>
            <a:r>
              <a:rPr lang="en-US" sz="2200" dirty="0">
                <a:solidFill>
                  <a:srgbClr val="222222"/>
                </a:solidFill>
                <a:latin typeface="Garamond" panose="02020404030301010803" pitchFamily="18" charset="0"/>
              </a:rPr>
              <a:t>Union Grove has a food pantry open </a:t>
            </a:r>
          </a:p>
          <a:p>
            <a:pPr algn="ctr">
              <a:lnSpc>
                <a:spcPct val="70000"/>
              </a:lnSpc>
              <a:buFontTx/>
              <a:buNone/>
              <a:defRPr/>
            </a:pPr>
            <a:r>
              <a:rPr lang="en-US" sz="2200" dirty="0">
                <a:solidFill>
                  <a:srgbClr val="222222"/>
                </a:solidFill>
                <a:latin typeface="Garamond" panose="02020404030301010803" pitchFamily="18" charset="0"/>
              </a:rPr>
              <a:t>1</a:t>
            </a:r>
            <a:r>
              <a:rPr lang="en-US" sz="2200" baseline="30000" dirty="0">
                <a:solidFill>
                  <a:srgbClr val="222222"/>
                </a:solidFill>
                <a:latin typeface="Garamond" panose="02020404030301010803" pitchFamily="18" charset="0"/>
              </a:rPr>
              <a:t>st</a:t>
            </a:r>
            <a:r>
              <a:rPr lang="en-US" sz="2200" dirty="0">
                <a:solidFill>
                  <a:srgbClr val="222222"/>
                </a:solidFill>
                <a:latin typeface="Garamond" panose="02020404030301010803" pitchFamily="18" charset="0"/>
              </a:rPr>
              <a:t> and 3</a:t>
            </a:r>
            <a:r>
              <a:rPr lang="en-US" sz="2200" baseline="30000" dirty="0">
                <a:solidFill>
                  <a:srgbClr val="222222"/>
                </a:solidFill>
                <a:latin typeface="Garamond" panose="02020404030301010803" pitchFamily="18" charset="0"/>
              </a:rPr>
              <a:t>rd</a:t>
            </a:r>
            <a:r>
              <a:rPr lang="en-US" sz="2200" dirty="0">
                <a:solidFill>
                  <a:srgbClr val="222222"/>
                </a:solidFill>
                <a:latin typeface="Garamond" panose="02020404030301010803" pitchFamily="18" charset="0"/>
              </a:rPr>
              <a:t> Tuesday of every month </a:t>
            </a:r>
          </a:p>
          <a:p>
            <a:pPr algn="ctr">
              <a:lnSpc>
                <a:spcPct val="70000"/>
              </a:lnSpc>
              <a:buFontTx/>
              <a:buNone/>
              <a:defRPr/>
            </a:pPr>
            <a:r>
              <a:rPr lang="en-US" sz="2200" dirty="0">
                <a:solidFill>
                  <a:srgbClr val="222222"/>
                </a:solidFill>
                <a:latin typeface="Garamond" panose="02020404030301010803" pitchFamily="18" charset="0"/>
              </a:rPr>
              <a:t>from 10:00 a.m. – 12:00 p.m.</a:t>
            </a:r>
            <a:endParaRPr lang="en-US" sz="2200" b="0" i="0" dirty="0">
              <a:solidFill>
                <a:srgbClr val="222222"/>
              </a:solidFill>
              <a:effectLst/>
              <a:latin typeface="Garamond" panose="02020404030301010803" pitchFamily="18" charset="0"/>
            </a:endParaRPr>
          </a:p>
          <a:p>
            <a:pPr algn="ctr">
              <a:lnSpc>
                <a:spcPct val="70000"/>
              </a:lnSpc>
              <a:buFontTx/>
              <a:buNone/>
              <a:defRPr/>
            </a:pPr>
            <a:r>
              <a:rPr lang="en-US" altLang="en-US" sz="2200" dirty="0">
                <a:latin typeface="Garamond" panose="02020404030301010803" pitchFamily="18" charset="0"/>
              </a:rPr>
              <a:t>We are donating to this </a:t>
            </a:r>
          </a:p>
          <a:p>
            <a:pPr algn="ctr">
              <a:lnSpc>
                <a:spcPct val="70000"/>
              </a:lnSpc>
              <a:buFontTx/>
              <a:buNone/>
              <a:defRPr/>
            </a:pPr>
            <a:r>
              <a:rPr lang="en-US" altLang="en-US" sz="2200" dirty="0">
                <a:latin typeface="Garamond" panose="02020404030301010803" pitchFamily="18" charset="0"/>
              </a:rPr>
              <a:t>ministry to help provide food for the needy.</a:t>
            </a:r>
          </a:p>
          <a:p>
            <a:pPr algn="ctr">
              <a:lnSpc>
                <a:spcPct val="70000"/>
              </a:lnSpc>
              <a:buFontTx/>
              <a:buNone/>
              <a:defRPr/>
            </a:pPr>
            <a:r>
              <a:rPr lang="en-US" sz="2200" b="1" i="0" dirty="0">
                <a:solidFill>
                  <a:srgbClr val="222222"/>
                </a:solidFill>
                <a:effectLst/>
                <a:latin typeface="Garamond" panose="02020404030301010803" pitchFamily="18" charset="0"/>
              </a:rPr>
              <a:t>**No </a:t>
            </a:r>
            <a:r>
              <a:rPr lang="en-US" sz="2200" b="1" dirty="0">
                <a:solidFill>
                  <a:srgbClr val="222222"/>
                </a:solidFill>
                <a:latin typeface="Garamond" panose="02020404030301010803" pitchFamily="18" charset="0"/>
              </a:rPr>
              <a:t>Perishable Foods**</a:t>
            </a:r>
            <a:endParaRPr lang="en-US" sz="2000" dirty="0">
              <a:solidFill>
                <a:srgbClr val="222222"/>
              </a:solidFill>
              <a:latin typeface="Garamond" panose="02020404030301010803" pitchFamily="18" charset="0"/>
            </a:endParaRPr>
          </a:p>
          <a:p>
            <a:pPr algn="ctr">
              <a:lnSpc>
                <a:spcPct val="70000"/>
              </a:lnSpc>
              <a:buFontTx/>
              <a:buNone/>
              <a:defRPr/>
            </a:pPr>
            <a:endParaRPr lang="en-US" sz="2000" dirty="0">
              <a:solidFill>
                <a:srgbClr val="222222"/>
              </a:solidFill>
              <a:latin typeface="Garamond" panose="02020404030301010803" pitchFamily="18" charset="0"/>
            </a:endParaRPr>
          </a:p>
          <a:p>
            <a:pPr algn="ctr">
              <a:lnSpc>
                <a:spcPct val="70000"/>
              </a:lnSpc>
              <a:buFontTx/>
              <a:buNone/>
              <a:defRPr/>
            </a:pPr>
            <a:r>
              <a:rPr lang="en-US" sz="2000" dirty="0">
                <a:solidFill>
                  <a:srgbClr val="222222"/>
                </a:solidFill>
                <a:latin typeface="Garamond" panose="02020404030301010803" pitchFamily="18" charset="0"/>
              </a:rPr>
              <a:t>~~~~~~~~~~~~~~~~~~~~~~~~~~~~~~~~~~~~~~~~~~~~</a:t>
            </a:r>
          </a:p>
          <a:p>
            <a:pPr algn="ctr">
              <a:lnSpc>
                <a:spcPct val="70000"/>
              </a:lnSpc>
              <a:buFontTx/>
              <a:buNone/>
              <a:defRPr/>
            </a:pPr>
            <a:endParaRPr lang="en-US" sz="2200" dirty="0">
              <a:solidFill>
                <a:srgbClr val="222222"/>
              </a:solidFill>
              <a:latin typeface="Garamond" panose="02020404030301010803" pitchFamily="18" charset="0"/>
            </a:endParaRPr>
          </a:p>
          <a:p>
            <a:pPr algn="ctr">
              <a:lnSpc>
                <a:spcPct val="70000"/>
              </a:lnSpc>
              <a:buFontTx/>
              <a:buNone/>
              <a:defRPr/>
            </a:pPr>
            <a:r>
              <a:rPr lang="en-US" sz="2200" b="1" dirty="0">
                <a:solidFill>
                  <a:srgbClr val="222222"/>
                </a:solidFill>
                <a:latin typeface="Garamond" panose="02020404030301010803" pitchFamily="18" charset="0"/>
              </a:rPr>
              <a:t>2026 Wednesday Night Fellowship Meal Hosts</a:t>
            </a:r>
          </a:p>
          <a:p>
            <a:pPr algn="ctr">
              <a:lnSpc>
                <a:spcPct val="70000"/>
              </a:lnSpc>
              <a:buFontTx/>
              <a:buNone/>
              <a:defRPr/>
            </a:pPr>
            <a:endParaRPr lang="en-US" sz="2200" dirty="0">
              <a:solidFill>
                <a:srgbClr val="222222"/>
              </a:solidFill>
              <a:latin typeface="Garamond" panose="02020404030301010803" pitchFamily="18" charset="0"/>
            </a:endParaRPr>
          </a:p>
          <a:p>
            <a:pPr>
              <a:lnSpc>
                <a:spcPct val="70000"/>
              </a:lnSpc>
              <a:buFontTx/>
              <a:buNone/>
              <a:defRPr/>
            </a:pPr>
            <a:r>
              <a:rPr lang="en-US" sz="2200" dirty="0">
                <a:solidFill>
                  <a:srgbClr val="222222"/>
                </a:solidFill>
                <a:latin typeface="Garamond" panose="02020404030301010803" pitchFamily="18" charset="0"/>
              </a:rPr>
              <a:t>January – Ministry and Council	</a:t>
            </a:r>
          </a:p>
          <a:p>
            <a:pPr>
              <a:lnSpc>
                <a:spcPct val="70000"/>
              </a:lnSpc>
              <a:buFontTx/>
              <a:buNone/>
              <a:defRPr/>
            </a:pPr>
            <a:r>
              <a:rPr lang="en-US" sz="2200" dirty="0">
                <a:solidFill>
                  <a:srgbClr val="222222"/>
                </a:solidFill>
                <a:latin typeface="Garamond" panose="02020404030301010803" pitchFamily="18" charset="0"/>
              </a:rPr>
              <a:t>February – Hospitality Committee</a:t>
            </a:r>
          </a:p>
          <a:p>
            <a:pPr>
              <a:lnSpc>
                <a:spcPct val="70000"/>
              </a:lnSpc>
              <a:buFontTx/>
              <a:buNone/>
              <a:defRPr/>
            </a:pPr>
            <a:r>
              <a:rPr lang="en-US" sz="2200" dirty="0">
                <a:solidFill>
                  <a:srgbClr val="222222"/>
                </a:solidFill>
                <a:latin typeface="Garamond" panose="02020404030301010803" pitchFamily="18" charset="0"/>
              </a:rPr>
              <a:t>March – Music and Technology Committees</a:t>
            </a:r>
          </a:p>
          <a:p>
            <a:pPr>
              <a:lnSpc>
                <a:spcPct val="70000"/>
              </a:lnSpc>
              <a:buFontTx/>
              <a:buNone/>
              <a:defRPr/>
            </a:pPr>
            <a:r>
              <a:rPr lang="en-US" sz="2200" dirty="0">
                <a:solidFill>
                  <a:srgbClr val="222222"/>
                </a:solidFill>
                <a:latin typeface="Garamond" panose="02020404030301010803" pitchFamily="18" charset="0"/>
              </a:rPr>
              <a:t>April – Trustees and Stewardship &amp; Finance Committee</a:t>
            </a:r>
          </a:p>
          <a:p>
            <a:pPr>
              <a:lnSpc>
                <a:spcPct val="70000"/>
              </a:lnSpc>
              <a:buFontTx/>
              <a:buNone/>
              <a:defRPr/>
            </a:pPr>
            <a:r>
              <a:rPr lang="en-US" sz="2200" dirty="0">
                <a:solidFill>
                  <a:srgbClr val="222222"/>
                </a:solidFill>
                <a:latin typeface="Garamond" panose="02020404030301010803" pitchFamily="18" charset="0"/>
              </a:rPr>
              <a:t>May – Christian Ed Committee</a:t>
            </a:r>
          </a:p>
          <a:p>
            <a:pPr>
              <a:lnSpc>
                <a:spcPct val="70000"/>
              </a:lnSpc>
              <a:buFontTx/>
              <a:buNone/>
              <a:defRPr/>
            </a:pPr>
            <a:r>
              <a:rPr lang="en-US" sz="2200" dirty="0">
                <a:solidFill>
                  <a:srgbClr val="222222"/>
                </a:solidFill>
                <a:latin typeface="Garamond" panose="02020404030301010803" pitchFamily="18" charset="0"/>
              </a:rPr>
              <a:t>June – No Meal</a:t>
            </a:r>
          </a:p>
          <a:p>
            <a:pPr>
              <a:lnSpc>
                <a:spcPct val="70000"/>
              </a:lnSpc>
              <a:buFontTx/>
              <a:buNone/>
              <a:defRPr/>
            </a:pPr>
            <a:r>
              <a:rPr lang="en-US" sz="2200" dirty="0">
                <a:solidFill>
                  <a:srgbClr val="222222"/>
                </a:solidFill>
                <a:latin typeface="Garamond" panose="02020404030301010803" pitchFamily="18" charset="0"/>
              </a:rPr>
              <a:t>July – No Meal</a:t>
            </a:r>
          </a:p>
          <a:p>
            <a:pPr>
              <a:lnSpc>
                <a:spcPct val="70000"/>
              </a:lnSpc>
              <a:buFontTx/>
              <a:buNone/>
              <a:defRPr/>
            </a:pPr>
            <a:r>
              <a:rPr lang="en-US" sz="2200" dirty="0">
                <a:solidFill>
                  <a:srgbClr val="222222"/>
                </a:solidFill>
                <a:latin typeface="Garamond" panose="02020404030301010803" pitchFamily="18" charset="0"/>
              </a:rPr>
              <a:t>August – No Meal</a:t>
            </a:r>
          </a:p>
          <a:p>
            <a:pPr>
              <a:lnSpc>
                <a:spcPct val="70000"/>
              </a:lnSpc>
              <a:buFontTx/>
              <a:buNone/>
              <a:defRPr/>
            </a:pPr>
            <a:r>
              <a:rPr lang="en-US" sz="2200" dirty="0">
                <a:solidFill>
                  <a:srgbClr val="222222"/>
                </a:solidFill>
                <a:latin typeface="Garamond" panose="02020404030301010803" pitchFamily="18" charset="0"/>
              </a:rPr>
              <a:t>September – Outdoor Ministry </a:t>
            </a:r>
          </a:p>
          <a:p>
            <a:pPr>
              <a:lnSpc>
                <a:spcPct val="70000"/>
              </a:lnSpc>
              <a:buFontTx/>
              <a:buNone/>
              <a:defRPr/>
            </a:pPr>
            <a:r>
              <a:rPr lang="en-US" sz="2200" dirty="0">
                <a:solidFill>
                  <a:srgbClr val="222222"/>
                </a:solidFill>
                <a:latin typeface="Garamond" panose="02020404030301010803" pitchFamily="18" charset="0"/>
              </a:rPr>
              <a:t>October – Nominating Committee</a:t>
            </a:r>
          </a:p>
          <a:p>
            <a:pPr>
              <a:lnSpc>
                <a:spcPct val="70000"/>
              </a:lnSpc>
              <a:buFontTx/>
              <a:buNone/>
              <a:defRPr/>
            </a:pPr>
            <a:r>
              <a:rPr lang="en-US" sz="2200" dirty="0">
                <a:solidFill>
                  <a:srgbClr val="222222"/>
                </a:solidFill>
                <a:latin typeface="Garamond" panose="02020404030301010803" pitchFamily="18" charset="0"/>
              </a:rPr>
              <a:t>November – Ministry and Council (Pastor Appreciation)</a:t>
            </a:r>
          </a:p>
          <a:p>
            <a:pPr>
              <a:lnSpc>
                <a:spcPct val="70000"/>
              </a:lnSpc>
              <a:buFontTx/>
              <a:buNone/>
              <a:defRPr/>
            </a:pPr>
            <a:r>
              <a:rPr lang="en-US" sz="2200" dirty="0">
                <a:solidFill>
                  <a:srgbClr val="222222"/>
                </a:solidFill>
                <a:latin typeface="Garamond" panose="02020404030301010803" pitchFamily="18" charset="0"/>
              </a:rPr>
              <a:t>December – No Meal</a:t>
            </a:r>
          </a:p>
          <a:p>
            <a:pPr>
              <a:lnSpc>
                <a:spcPct val="70000"/>
              </a:lnSpc>
              <a:buFontTx/>
              <a:buNone/>
              <a:defRPr/>
            </a:pPr>
            <a:endParaRPr lang="en-US" sz="2200" dirty="0">
              <a:solidFill>
                <a:srgbClr val="222222"/>
              </a:solidFill>
              <a:latin typeface="Garamond" panose="02020404030301010803" pitchFamily="18" charset="0"/>
            </a:endParaRPr>
          </a:p>
          <a:p>
            <a:pPr>
              <a:lnSpc>
                <a:spcPct val="70000"/>
              </a:lnSpc>
              <a:buFontTx/>
              <a:buNone/>
              <a:defRPr/>
            </a:pPr>
            <a:r>
              <a:rPr lang="en-US" sz="2200" dirty="0">
                <a:solidFill>
                  <a:srgbClr val="222222"/>
                </a:solidFill>
                <a:latin typeface="Garamond" panose="02020404030301010803" pitchFamily="18" charset="0"/>
              </a:rPr>
              <a:t>~~~~~~~~~~~~~~~~~~~~~~~~~~~~~~~~~~~~~~~~</a:t>
            </a:r>
            <a:endParaRPr lang="en-US" sz="2000" dirty="0">
              <a:solidFill>
                <a:srgbClr val="222222"/>
              </a:solidFill>
              <a:latin typeface="Garamond" panose="02020404030301010803" pitchFamily="18" charset="0"/>
            </a:endParaRPr>
          </a:p>
          <a:p>
            <a:pPr algn="ctr">
              <a:lnSpc>
                <a:spcPct val="70000"/>
              </a:lnSpc>
              <a:buFontTx/>
              <a:buNone/>
              <a:defRPr/>
            </a:pPr>
            <a:r>
              <a:rPr lang="en-US" sz="2200" dirty="0">
                <a:solidFill>
                  <a:srgbClr val="222222"/>
                </a:solidFill>
                <a:latin typeface="Garamond" panose="02020404030301010803" pitchFamily="18" charset="0"/>
              </a:rPr>
              <a:t>Attendance and Offering for </a:t>
            </a:r>
          </a:p>
          <a:p>
            <a:pPr algn="ctr">
              <a:lnSpc>
                <a:spcPct val="70000"/>
              </a:lnSpc>
              <a:buFontTx/>
              <a:buNone/>
              <a:defRPr/>
            </a:pPr>
            <a:r>
              <a:rPr lang="en-US" sz="2200" dirty="0">
                <a:solidFill>
                  <a:srgbClr val="222222"/>
                </a:solidFill>
                <a:latin typeface="Garamond" panose="02020404030301010803" pitchFamily="18" charset="0"/>
              </a:rPr>
              <a:t>Sunday, March 1, 2026</a:t>
            </a:r>
          </a:p>
          <a:p>
            <a:pPr algn="ctr">
              <a:lnSpc>
                <a:spcPct val="70000"/>
              </a:lnSpc>
              <a:buFontTx/>
              <a:buNone/>
              <a:defRPr/>
            </a:pPr>
            <a:r>
              <a:rPr lang="en-US" sz="2200" dirty="0">
                <a:solidFill>
                  <a:srgbClr val="222222"/>
                </a:solidFill>
                <a:latin typeface="Garamond" panose="02020404030301010803" pitchFamily="18" charset="0"/>
              </a:rPr>
              <a:t>Attendance 81</a:t>
            </a:r>
          </a:p>
          <a:p>
            <a:pPr algn="ctr">
              <a:lnSpc>
                <a:spcPct val="70000"/>
              </a:lnSpc>
              <a:buFontTx/>
              <a:buNone/>
              <a:defRPr/>
            </a:pPr>
            <a:r>
              <a:rPr lang="en-US" sz="2200" dirty="0">
                <a:solidFill>
                  <a:srgbClr val="222222"/>
                </a:solidFill>
                <a:latin typeface="Garamond" panose="02020404030301010803" pitchFamily="18" charset="0"/>
              </a:rPr>
              <a:t>Offering $4,663.32</a:t>
            </a:r>
          </a:p>
          <a:p>
            <a:pPr algn="ctr">
              <a:lnSpc>
                <a:spcPct val="70000"/>
              </a:lnSpc>
              <a:buFontTx/>
              <a:buNone/>
              <a:defRPr/>
            </a:pPr>
            <a:endParaRPr lang="en-US" sz="2200" dirty="0">
              <a:solidFill>
                <a:srgbClr val="222222"/>
              </a:solidFill>
              <a:latin typeface="Garamond" panose="02020404030301010803" pitchFamily="18" charset="0"/>
            </a:endParaRPr>
          </a:p>
          <a:p>
            <a:pPr algn="ctr">
              <a:lnSpc>
                <a:spcPct val="70000"/>
              </a:lnSpc>
              <a:buFontTx/>
              <a:buNone/>
              <a:defRPr/>
            </a:pPr>
            <a:r>
              <a:rPr lang="en-US" sz="2200" dirty="0">
                <a:solidFill>
                  <a:srgbClr val="222222"/>
                </a:solidFill>
                <a:latin typeface="Garamond" panose="02020404030301010803" pitchFamily="18" charset="0"/>
              </a:rPr>
              <a:t>Love Offering for </a:t>
            </a:r>
          </a:p>
          <a:p>
            <a:pPr algn="ctr">
              <a:lnSpc>
                <a:spcPct val="70000"/>
              </a:lnSpc>
              <a:buFontTx/>
              <a:buNone/>
              <a:defRPr/>
            </a:pPr>
            <a:r>
              <a:rPr lang="en-US" sz="2200" dirty="0">
                <a:solidFill>
                  <a:srgbClr val="222222"/>
                </a:solidFill>
                <a:latin typeface="Garamond" panose="02020404030301010803" pitchFamily="18" charset="0"/>
              </a:rPr>
              <a:t>the James/Craft Family $2,099.00</a:t>
            </a:r>
          </a:p>
          <a:p>
            <a:pPr algn="ctr">
              <a:lnSpc>
                <a:spcPct val="70000"/>
              </a:lnSpc>
              <a:buFontTx/>
              <a:buNone/>
              <a:defRPr/>
            </a:pPr>
            <a:endParaRPr lang="en-US" sz="2200" dirty="0">
              <a:solidFill>
                <a:srgbClr val="222222"/>
              </a:solidFill>
              <a:latin typeface="Garamond" panose="02020404030301010803" pitchFamily="18" charset="0"/>
            </a:endParaRPr>
          </a:p>
          <a:p>
            <a:pPr algn="ctr">
              <a:lnSpc>
                <a:spcPct val="70000"/>
              </a:lnSpc>
              <a:buFontTx/>
              <a:buNone/>
              <a:defRPr/>
            </a:pPr>
            <a:endParaRPr lang="en-US" sz="2000" dirty="0">
              <a:solidFill>
                <a:srgbClr val="222222"/>
              </a:solidFill>
              <a:latin typeface="Garamond" panose="02020404030301010803" pitchFamily="18" charset="0"/>
            </a:endParaRPr>
          </a:p>
          <a:p>
            <a:pPr algn="ctr">
              <a:lnSpc>
                <a:spcPct val="70000"/>
              </a:lnSpc>
              <a:buFontTx/>
              <a:buNone/>
              <a:defRPr/>
            </a:pPr>
            <a:endParaRPr lang="en-US" sz="2000" dirty="0">
              <a:solidFill>
                <a:srgbClr val="222222"/>
              </a:solidFill>
              <a:latin typeface="Garamond" panose="02020404030301010803" pitchFamily="18" charset="0"/>
            </a:endParaRPr>
          </a:p>
          <a:p>
            <a:pPr marL="0" indent="0">
              <a:lnSpc>
                <a:spcPct val="70000"/>
              </a:lnSpc>
              <a:spcAft>
                <a:spcPts val="1200"/>
              </a:spcAft>
              <a:buNone/>
              <a:defRPr/>
            </a:pPr>
            <a:endParaRPr lang="en-US" altLang="en-US" sz="1400" dirty="0">
              <a:latin typeface="Arial" panose="020B0604020202020204" pitchFamily="34" charset="0"/>
              <a:cs typeface="Arial" panose="020B0604020202020204" pitchFamily="34" charset="0"/>
            </a:endParaRPr>
          </a:p>
          <a:p>
            <a:pPr algn="ctr">
              <a:lnSpc>
                <a:spcPct val="70000"/>
              </a:lnSpc>
              <a:buFontTx/>
              <a:buNone/>
              <a:defRPr/>
            </a:pPr>
            <a:endParaRPr lang="en-US" altLang="en-US" sz="2200" dirty="0">
              <a:latin typeface="Arial" panose="020B0604020202020204" pitchFamily="34" charset="0"/>
              <a:cs typeface="Arial" panose="020B0604020202020204" pitchFamily="34" charset="0"/>
            </a:endParaRPr>
          </a:p>
          <a:p>
            <a:pPr algn="ctr">
              <a:lnSpc>
                <a:spcPct val="70000"/>
              </a:lnSpc>
              <a:buFontTx/>
              <a:buNone/>
              <a:defRPr/>
            </a:pPr>
            <a:endParaRPr lang="en-US" altLang="en-US" sz="2200" dirty="0">
              <a:latin typeface="Arial" panose="020B0604020202020204" pitchFamily="34" charset="0"/>
              <a:cs typeface="Arial" panose="020B0604020202020204" pitchFamily="34" charset="0"/>
            </a:endParaRPr>
          </a:p>
          <a:p>
            <a:pPr algn="ctr">
              <a:lnSpc>
                <a:spcPct val="70000"/>
              </a:lnSpc>
              <a:buFontTx/>
              <a:buNone/>
              <a:defRPr/>
            </a:pPr>
            <a:endParaRPr lang="en-US" altLang="en-US" sz="2200" b="1" dirty="0">
              <a:latin typeface="Arial" panose="020B0604020202020204" pitchFamily="34" charset="0"/>
              <a:cs typeface="Arial" panose="020B0604020202020204" pitchFamily="34" charset="0"/>
            </a:endParaRPr>
          </a:p>
          <a:p>
            <a:pPr algn="ctr">
              <a:lnSpc>
                <a:spcPct val="70000"/>
              </a:lnSpc>
              <a:buFontTx/>
              <a:buNone/>
              <a:defRPr/>
            </a:pPr>
            <a:endParaRPr lang="en-US" altLang="en-US" sz="2200" dirty="0">
              <a:latin typeface="Arial" panose="020B0604020202020204" pitchFamily="34" charset="0"/>
              <a:cs typeface="Arial" panose="020B0604020202020204" pitchFamily="34" charset="0"/>
            </a:endParaRPr>
          </a:p>
          <a:p>
            <a:pPr marL="0" indent="0">
              <a:lnSpc>
                <a:spcPct val="70000"/>
              </a:lnSpc>
              <a:buNone/>
              <a:defRPr/>
            </a:pPr>
            <a:endParaRPr lang="en-US" sz="2000" b="0" i="0" dirty="0">
              <a:solidFill>
                <a:srgbClr val="222222"/>
              </a:solidFill>
              <a:effectLst/>
              <a:latin typeface="Garamond" panose="02020404030301010803" pitchFamily="18" charset="0"/>
            </a:endParaRPr>
          </a:p>
          <a:p>
            <a:pPr marL="0" indent="0">
              <a:lnSpc>
                <a:spcPct val="80000"/>
              </a:lnSpc>
              <a:buNone/>
            </a:pPr>
            <a:endParaRPr lang="en-US" sz="2000" dirty="0">
              <a:solidFill>
                <a:srgbClr val="000000"/>
              </a:solidFill>
              <a:latin typeface="Arial" panose="020B0604020202020204" pitchFamily="34" charset="0"/>
              <a:cs typeface="Arial" panose="020B0604020202020204" pitchFamily="34" charset="0"/>
            </a:endParaRPr>
          </a:p>
          <a:p>
            <a:pPr marL="0" indent="0">
              <a:lnSpc>
                <a:spcPct val="80000"/>
              </a:lnSpc>
              <a:buNone/>
            </a:pPr>
            <a:endParaRPr lang="en-US" sz="2000" dirty="0">
              <a:solidFill>
                <a:srgbClr val="000000"/>
              </a:solidFill>
              <a:latin typeface="Arial" panose="020B0604020202020204" pitchFamily="34" charset="0"/>
              <a:cs typeface="Arial" panose="020B0604020202020204" pitchFamily="34" charset="0"/>
            </a:endParaRPr>
          </a:p>
          <a:p>
            <a:pPr marL="0" marR="227330" indent="0" algn="ctr">
              <a:spcBef>
                <a:spcPts val="0"/>
              </a:spcBef>
              <a:spcAft>
                <a:spcPts val="0"/>
              </a:spcAft>
              <a:buNone/>
            </a:pPr>
            <a:endPar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227330" indent="0">
              <a:spcBef>
                <a:spcPts val="0"/>
              </a:spcBef>
              <a:spcAft>
                <a:spcPts val="0"/>
              </a:spcAft>
              <a:buNone/>
            </a:pPr>
            <a:endParaRPr lang="en-US"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227330" indent="0">
              <a:spcBef>
                <a:spcPts val="0"/>
              </a:spcBef>
              <a:spcAft>
                <a:spcPts val="0"/>
              </a:spcAft>
              <a:buNone/>
            </a:pPr>
            <a:endParaRPr lang="en-US" sz="1800" dirty="0">
              <a:effectLst/>
              <a:latin typeface="Courier New" panose="02070309020205020404" pitchFamily="49" charset="0"/>
              <a:ea typeface="Times New Roman" panose="02020603050405020304" pitchFamily="18" charset="0"/>
              <a:cs typeface="Times New Roman" panose="02020603050405020304" pitchFamily="18" charset="0"/>
            </a:endParaRPr>
          </a:p>
          <a:p>
            <a:pPr algn="ctr">
              <a:lnSpc>
                <a:spcPct val="80000"/>
              </a:lnSpc>
            </a:pPr>
            <a:endParaRPr lang="en-US" sz="1400" b="1" dirty="0">
              <a:solidFill>
                <a:srgbClr val="000000"/>
              </a:solidFill>
              <a:latin typeface="Arial" panose="020B0604020202020204" pitchFamily="34" charset="0"/>
              <a:cs typeface="Arial" panose="020B0604020202020204" pitchFamily="34" charset="0"/>
            </a:endParaRPr>
          </a:p>
          <a:p>
            <a:pPr marL="0" indent="0">
              <a:lnSpc>
                <a:spcPct val="80000"/>
              </a:lnSpc>
              <a:buNone/>
            </a:pPr>
            <a:endParaRPr lang="en-US" sz="1200" dirty="0">
              <a:solidFill>
                <a:srgbClr val="000000"/>
              </a:solidFill>
              <a:latin typeface="Arial" panose="020B0604020202020204" pitchFamily="34" charset="0"/>
              <a:cs typeface="Arial" panose="020B0604020202020204" pitchFamily="34" charset="0"/>
            </a:endParaRPr>
          </a:p>
          <a:p>
            <a:pPr algn="ctr">
              <a:lnSpc>
                <a:spcPct val="80000"/>
              </a:lnSpc>
              <a:buNone/>
            </a:pPr>
            <a:endParaRPr lang="en-US" sz="1200" dirty="0">
              <a:solidFill>
                <a:srgbClr val="000000"/>
              </a:solidFill>
              <a:latin typeface="Arial" panose="020B0604020202020204" pitchFamily="34" charset="0"/>
              <a:cs typeface="Arial" panose="020B0604020202020204" pitchFamily="34" charset="0"/>
            </a:endParaRPr>
          </a:p>
          <a:p>
            <a:pPr algn="ctr">
              <a:lnSpc>
                <a:spcPct val="80000"/>
              </a:lnSpc>
              <a:buNone/>
            </a:pPr>
            <a:endParaRPr lang="en-US" sz="1200" dirty="0">
              <a:solidFill>
                <a:srgbClr val="000000"/>
              </a:solidFill>
              <a:latin typeface="Arial" panose="020B0604020202020204" pitchFamily="34" charset="0"/>
              <a:cs typeface="Arial" panose="020B0604020202020204" pitchFamily="34" charset="0"/>
            </a:endParaRPr>
          </a:p>
          <a:p>
            <a:pPr algn="ctr">
              <a:lnSpc>
                <a:spcPct val="80000"/>
              </a:lnSpc>
              <a:buNone/>
            </a:pPr>
            <a:endParaRPr lang="en-US" sz="1200" dirty="0">
              <a:solidFill>
                <a:srgbClr val="000000"/>
              </a:solidFill>
              <a:latin typeface="Arial" panose="020B0604020202020204" pitchFamily="34" charset="0"/>
              <a:cs typeface="Arial" panose="020B0604020202020204" pitchFamily="34" charset="0"/>
            </a:endParaRPr>
          </a:p>
          <a:p>
            <a:pPr algn="ctr">
              <a:lnSpc>
                <a:spcPct val="80000"/>
              </a:lnSpc>
              <a:buNone/>
            </a:pPr>
            <a:endParaRPr lang="en-US" sz="1200" dirty="0">
              <a:solidFill>
                <a:srgbClr val="000000"/>
              </a:solidFill>
              <a:latin typeface="Garamond" panose="02020404030301010803" pitchFamily="18" charset="0"/>
              <a:cs typeface="Arial" panose="020B0604020202020204" pitchFamily="34" charset="0"/>
            </a:endParaRPr>
          </a:p>
          <a:p>
            <a:pPr algn="ctr">
              <a:lnSpc>
                <a:spcPct val="80000"/>
              </a:lnSpc>
              <a:buNone/>
            </a:pPr>
            <a:endParaRPr lang="en-US" sz="1400" dirty="0">
              <a:solidFill>
                <a:srgbClr val="000000"/>
              </a:solidFill>
              <a:latin typeface="Arial" panose="020B0604020202020204" pitchFamily="34" charset="0"/>
              <a:cs typeface="Arial" panose="020B0604020202020204" pitchFamily="34" charset="0"/>
            </a:endParaRPr>
          </a:p>
          <a:p>
            <a:pPr marL="0" indent="0" algn="ctr">
              <a:buNone/>
            </a:pPr>
            <a:endParaRPr lang="en-US" sz="1400" dirty="0">
              <a:solidFill>
                <a:srgbClr val="000000"/>
              </a:solidFill>
              <a:latin typeface="Arial" panose="020B0604020202020204" pitchFamily="34" charset="0"/>
              <a:cs typeface="Arial" panose="020B0604020202020204" pitchFamily="34" charset="0"/>
            </a:endParaRPr>
          </a:p>
          <a:p>
            <a:pPr marL="0" indent="0" algn="ctr">
              <a:buNone/>
            </a:pPr>
            <a:endParaRPr lang="en-US" sz="1400" dirty="0">
              <a:solidFill>
                <a:srgbClr val="000000"/>
              </a:solidFill>
              <a:latin typeface="Arial" panose="020B0604020202020204" pitchFamily="34" charset="0"/>
              <a:cs typeface="Arial" panose="020B0604020202020204" pitchFamily="34" charset="0"/>
            </a:endParaRPr>
          </a:p>
        </p:txBody>
      </p:sp>
      <p:sp>
        <p:nvSpPr>
          <p:cNvPr id="6" name="Content Placeholder 5"/>
          <p:cNvSpPr>
            <a:spLocks noGrp="1"/>
          </p:cNvSpPr>
          <p:nvPr>
            <p:ph sz="half" idx="2"/>
          </p:nvPr>
        </p:nvSpPr>
        <p:spPr>
          <a:xfrm>
            <a:off x="4779818" y="0"/>
            <a:ext cx="4329545" cy="6858000"/>
          </a:xfrm>
        </p:spPr>
        <p:txBody>
          <a:bodyPr>
            <a:normAutofit fontScale="55000" lnSpcReduction="20000"/>
          </a:bodyPr>
          <a:lstStyle/>
          <a:p>
            <a:pPr marL="0" indent="0" algn="ctr">
              <a:buNone/>
            </a:pPr>
            <a:endParaRPr lang="en-US" sz="3200" dirty="0">
              <a:latin typeface="Monotype Corsiva" panose="03010101010201010101" pitchFamily="66" charset="0"/>
            </a:endParaRPr>
          </a:p>
          <a:p>
            <a:pPr marL="0" indent="0" algn="ctr">
              <a:buNone/>
            </a:pPr>
            <a:r>
              <a:rPr lang="en-US" sz="5100" dirty="0">
                <a:latin typeface="Monotype Corsiva" panose="03010101010201010101" pitchFamily="66" charset="0"/>
              </a:rPr>
              <a:t>Nahunta Friends </a:t>
            </a:r>
          </a:p>
          <a:p>
            <a:pPr marL="0" indent="0" algn="ctr">
              <a:buNone/>
            </a:pPr>
            <a:r>
              <a:rPr lang="en-US" sz="5100" dirty="0">
                <a:latin typeface="Monotype Corsiva" panose="03010101010201010101" pitchFamily="66" charset="0"/>
              </a:rPr>
              <a:t>Meeting</a:t>
            </a: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3200" dirty="0">
              <a:latin typeface="Monotype Corsiva" panose="03010101010201010101" pitchFamily="66" charset="0"/>
            </a:endParaRPr>
          </a:p>
          <a:p>
            <a:pPr marL="0" indent="0" algn="ctr">
              <a:buNone/>
            </a:pPr>
            <a:endParaRPr lang="en-US" sz="2000" dirty="0">
              <a:latin typeface="Monotype Corsiva" panose="03010101010201010101" pitchFamily="66" charset="0"/>
            </a:endParaRPr>
          </a:p>
          <a:p>
            <a:pPr marL="0" indent="0" algn="ctr">
              <a:spcBef>
                <a:spcPts val="0"/>
              </a:spcBef>
              <a:buNone/>
            </a:pPr>
            <a:endParaRPr lang="en-US" sz="1600" dirty="0">
              <a:latin typeface="Monotype Corsiva" panose="03010101010201010101" pitchFamily="66" charset="0"/>
            </a:endParaRPr>
          </a:p>
          <a:p>
            <a:pPr marL="0" indent="0" algn="ctr">
              <a:spcBef>
                <a:spcPts val="0"/>
              </a:spcBef>
              <a:buNone/>
            </a:pPr>
            <a:endParaRPr lang="en-US" sz="1600" dirty="0">
              <a:latin typeface="Monotype Corsiva" panose="03010101010201010101" pitchFamily="66" charset="0"/>
            </a:endParaRPr>
          </a:p>
          <a:p>
            <a:pPr marL="0" indent="0" algn="ctr">
              <a:spcBef>
                <a:spcPts val="0"/>
              </a:spcBef>
              <a:buNone/>
            </a:pPr>
            <a:endParaRPr lang="en-US" sz="1600" dirty="0">
              <a:latin typeface="Monotype Corsiva" panose="03010101010201010101" pitchFamily="66" charset="0"/>
            </a:endParaRPr>
          </a:p>
          <a:p>
            <a:pPr marL="0" indent="0" algn="ctr">
              <a:spcBef>
                <a:spcPts val="0"/>
              </a:spcBef>
              <a:buNone/>
            </a:pPr>
            <a:r>
              <a:rPr lang="en-US" sz="2900" dirty="0">
                <a:latin typeface="Monotype Corsiva" panose="03010101010201010101" pitchFamily="66" charset="0"/>
              </a:rPr>
              <a:t>2537 NC 581 North Pikeville, NC 27863</a:t>
            </a:r>
          </a:p>
          <a:p>
            <a:pPr marL="0" indent="0" algn="ctr">
              <a:spcBef>
                <a:spcPts val="0"/>
              </a:spcBef>
              <a:buNone/>
            </a:pPr>
            <a:endParaRPr lang="en-US" sz="2900" dirty="0">
              <a:latin typeface="Monotype Corsiva" panose="03010101010201010101" pitchFamily="66" charset="0"/>
            </a:endParaRPr>
          </a:p>
          <a:p>
            <a:pPr marL="0" indent="0" algn="ctr">
              <a:spcBef>
                <a:spcPts val="0"/>
              </a:spcBef>
              <a:buNone/>
            </a:pPr>
            <a:r>
              <a:rPr lang="en-US" sz="2900" dirty="0">
                <a:latin typeface="Monotype Corsiva" panose="03010101010201010101" pitchFamily="66" charset="0"/>
              </a:rPr>
              <a:t>Randy Quate, Pastor</a:t>
            </a:r>
          </a:p>
          <a:p>
            <a:pPr marL="0" indent="0" algn="ctr">
              <a:spcBef>
                <a:spcPts val="0"/>
              </a:spcBef>
              <a:buNone/>
            </a:pPr>
            <a:r>
              <a:rPr lang="en-US" sz="2900" dirty="0">
                <a:latin typeface="Monotype Corsiva" panose="03010101010201010101" pitchFamily="66" charset="0"/>
              </a:rPr>
              <a:t>Cell: (336) 580-2853</a:t>
            </a:r>
          </a:p>
          <a:p>
            <a:pPr marL="0" indent="0" algn="ctr">
              <a:spcBef>
                <a:spcPts val="0"/>
              </a:spcBef>
              <a:buNone/>
            </a:pPr>
            <a:r>
              <a:rPr lang="en-US" sz="2900" dirty="0">
                <a:latin typeface="Monotype Corsiva" panose="03010101010201010101" pitchFamily="66" charset="0"/>
              </a:rPr>
              <a:t>Office: (919) 429-6041</a:t>
            </a:r>
          </a:p>
          <a:p>
            <a:pPr marL="0" indent="0" algn="ctr">
              <a:spcBef>
                <a:spcPts val="0"/>
              </a:spcBef>
              <a:buNone/>
            </a:pPr>
            <a:endParaRPr lang="en-US" sz="2900" dirty="0">
              <a:latin typeface="Monotype Corsiva" panose="03010101010201010101" pitchFamily="66" charset="0"/>
            </a:endParaRPr>
          </a:p>
          <a:p>
            <a:pPr marL="0" indent="0" algn="ctr">
              <a:spcBef>
                <a:spcPts val="0"/>
              </a:spcBef>
              <a:buNone/>
            </a:pPr>
            <a:endParaRPr lang="en-US" sz="1600" dirty="0">
              <a:latin typeface="Monotype Corsiva" panose="03010101010201010101" pitchFamily="66" charset="0"/>
            </a:endParaRPr>
          </a:p>
        </p:txBody>
      </p:sp>
      <p:pic>
        <p:nvPicPr>
          <p:cNvPr id="7" name="Picture 6"/>
          <p:cNvPicPr>
            <a:picLocks noChangeAspect="1"/>
          </p:cNvPicPr>
          <p:nvPr/>
        </p:nvPicPr>
        <p:blipFill>
          <a:blip r:embed="rId2"/>
          <a:stretch>
            <a:fillRect/>
          </a:stretch>
        </p:blipFill>
        <p:spPr>
          <a:xfrm>
            <a:off x="4953000" y="1524000"/>
            <a:ext cx="4177145" cy="4114800"/>
          </a:xfrm>
          <a:prstGeom prst="rect">
            <a:avLst/>
          </a:prstGeom>
        </p:spPr>
      </p:pic>
    </p:spTree>
    <p:extLst>
      <p:ext uri="{BB962C8B-B14F-4D97-AF65-F5344CB8AC3E}">
        <p14:creationId xmlns:p14="http://schemas.microsoft.com/office/powerpoint/2010/main" val="3658069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0" y="0"/>
            <a:ext cx="4267200" cy="6858000"/>
          </a:xfrm>
        </p:spPr>
        <p:txBody>
          <a:bodyPr>
            <a:normAutofit fontScale="77500" lnSpcReduction="20000"/>
          </a:bodyPr>
          <a:lstStyle/>
          <a:p>
            <a:pPr algn="ctr">
              <a:lnSpc>
                <a:spcPct val="80000"/>
              </a:lnSpc>
              <a:buNone/>
              <a:defRPr/>
            </a:pPr>
            <a:endParaRPr lang="en-US" altLang="en-US" sz="1200" dirty="0">
              <a:latin typeface="Baskerville Old Face" panose="02020602080505020303" pitchFamily="18" charset="0"/>
            </a:endParaRPr>
          </a:p>
          <a:p>
            <a:pPr algn="ctr">
              <a:lnSpc>
                <a:spcPct val="80000"/>
              </a:lnSpc>
              <a:buNone/>
              <a:defRPr/>
            </a:pPr>
            <a:r>
              <a:rPr lang="en-US" altLang="en-US" sz="2000" dirty="0">
                <a:latin typeface="Bookman Old Style" panose="02050604050505020204" pitchFamily="18" charset="0"/>
                <a:ea typeface="Batang" panose="02030600000101010101" pitchFamily="18" charset="-127"/>
              </a:rPr>
              <a:t>GATHERED FOR WORSHIP</a:t>
            </a:r>
          </a:p>
          <a:p>
            <a:pPr algn="ctr">
              <a:lnSpc>
                <a:spcPct val="80000"/>
              </a:lnSpc>
              <a:buNone/>
              <a:defRPr/>
            </a:pPr>
            <a:r>
              <a:rPr lang="en-US" altLang="en-US" sz="2000" dirty="0">
                <a:latin typeface="Bookman Old Style" panose="02050604050505020204" pitchFamily="18" charset="0"/>
                <a:ea typeface="Batang" panose="02030600000101010101" pitchFamily="18" charset="-127"/>
              </a:rPr>
              <a:t>Sunday, March 8, 2026</a:t>
            </a:r>
          </a:p>
          <a:p>
            <a:pPr algn="ctr">
              <a:lnSpc>
                <a:spcPct val="80000"/>
              </a:lnSpc>
              <a:buNone/>
              <a:defRPr/>
            </a:pPr>
            <a:endParaRPr lang="en-US" altLang="en-US" sz="1200" dirty="0">
              <a:latin typeface="Arial Narrow" pitchFamily="34" charset="0"/>
            </a:endParaRPr>
          </a:p>
          <a:p>
            <a:pPr>
              <a:lnSpc>
                <a:spcPct val="80000"/>
              </a:lnSpc>
              <a:buFontTx/>
              <a:buNone/>
              <a:defRPr/>
            </a:pPr>
            <a:r>
              <a:rPr lang="en-US" altLang="en-US" sz="1400" dirty="0">
                <a:latin typeface="Arial Narrow" pitchFamily="34" charset="0"/>
              </a:rPr>
              <a:t>*******************************************************************************************</a:t>
            </a:r>
          </a:p>
          <a:p>
            <a:pPr>
              <a:lnSpc>
                <a:spcPct val="80000"/>
              </a:lnSpc>
              <a:buFontTx/>
              <a:buNone/>
              <a:defRPr/>
            </a:pPr>
            <a:r>
              <a:rPr lang="en-US" altLang="en-US" sz="1400" dirty="0">
                <a:latin typeface="Arial Narrow" pitchFamily="34" charset="0"/>
              </a:rPr>
              <a:t>Greeter Today…..…….…………………………………………………..Faye Jones</a:t>
            </a:r>
          </a:p>
          <a:p>
            <a:pPr>
              <a:lnSpc>
                <a:spcPct val="80000"/>
              </a:lnSpc>
              <a:buFontTx/>
              <a:buNone/>
              <a:defRPr/>
            </a:pPr>
            <a:r>
              <a:rPr lang="en-US" altLang="en-US" sz="1400" dirty="0">
                <a:latin typeface="Arial Narrow" pitchFamily="34" charset="0"/>
              </a:rPr>
              <a:t>Greeter Next Sunday.………………………………Alex Fields &amp; Hunter Kennedy </a:t>
            </a:r>
          </a:p>
          <a:p>
            <a:pPr>
              <a:lnSpc>
                <a:spcPct val="80000"/>
              </a:lnSpc>
              <a:buFontTx/>
              <a:buNone/>
              <a:defRPr/>
            </a:pPr>
            <a:r>
              <a:rPr lang="en-US" altLang="en-US" sz="1400" dirty="0">
                <a:latin typeface="Arial Narrow" pitchFamily="34" charset="0"/>
              </a:rPr>
              <a:t>Flowers Today…………………………………………………………..Barbara Mills</a:t>
            </a:r>
          </a:p>
          <a:p>
            <a:pPr>
              <a:lnSpc>
                <a:spcPct val="80000"/>
              </a:lnSpc>
              <a:buFontTx/>
              <a:buNone/>
              <a:defRPr/>
            </a:pPr>
            <a:r>
              <a:rPr lang="en-US" altLang="en-US" sz="1400" dirty="0">
                <a:latin typeface="Arial Narrow" pitchFamily="34" charset="0"/>
              </a:rPr>
              <a:t>Flowers Next Sunday……….….....................................................Tammy Taylor</a:t>
            </a:r>
          </a:p>
          <a:p>
            <a:pPr>
              <a:lnSpc>
                <a:spcPct val="80000"/>
              </a:lnSpc>
              <a:buFontTx/>
              <a:buNone/>
              <a:defRPr/>
            </a:pPr>
            <a:r>
              <a:rPr lang="en-US" altLang="en-US" sz="1400" dirty="0">
                <a:latin typeface="Arial Narrow" pitchFamily="34" charset="0"/>
              </a:rPr>
              <a:t>Nursery Today……………………………………….............................Pam Casey</a:t>
            </a:r>
          </a:p>
          <a:p>
            <a:pPr>
              <a:lnSpc>
                <a:spcPct val="80000"/>
              </a:lnSpc>
              <a:buFontTx/>
              <a:buNone/>
              <a:defRPr/>
            </a:pPr>
            <a:r>
              <a:rPr lang="en-US" altLang="en-US" sz="1400" dirty="0">
                <a:latin typeface="Arial Narrow" pitchFamily="34" charset="0"/>
              </a:rPr>
              <a:t>Nursery Next Sunday……….…………………..……………..…Deborah Kennedy</a:t>
            </a:r>
          </a:p>
          <a:p>
            <a:pPr>
              <a:lnSpc>
                <a:spcPct val="80000"/>
              </a:lnSpc>
              <a:buFontTx/>
              <a:buNone/>
              <a:defRPr/>
            </a:pPr>
            <a:r>
              <a:rPr lang="en-US" altLang="en-US" sz="1600" dirty="0">
                <a:latin typeface="Arial Narrow" pitchFamily="34" charset="0"/>
              </a:rPr>
              <a:t>**********************************************************************************</a:t>
            </a:r>
            <a:endParaRPr lang="en-US" sz="1800" b="1" u="sng"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r>
              <a:rPr lang="en-US" sz="1400" b="1" u="sng" dirty="0">
                <a:effectLst/>
                <a:latin typeface="Garamond" panose="02020404030301010803" pitchFamily="18" charset="0"/>
                <a:ea typeface="Calibri" panose="020F0502020204030204" pitchFamily="34" charset="0"/>
                <a:cs typeface="Mongolian Baiti" panose="03000500000000000000" pitchFamily="66" charset="0"/>
              </a:rPr>
              <a:t>Prayer List:</a:t>
            </a:r>
            <a:r>
              <a:rPr lang="en-US" sz="1400" b="1" u="sng" dirty="0">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15000"/>
              </a:lnSpc>
              <a:spcBef>
                <a:spcPts val="0"/>
              </a:spcBef>
              <a:spcAft>
                <a:spcPts val="0"/>
              </a:spcAft>
              <a:buNone/>
            </a:pPr>
            <a:r>
              <a:rPr lang="en-US" sz="1400" dirty="0">
                <a:effectLst/>
                <a:latin typeface="Garamond" panose="02020404030301010803" pitchFamily="18" charset="0"/>
                <a:ea typeface="Calibri" panose="020F0502020204030204" pitchFamily="34" charset="0"/>
                <a:cs typeface="Mongolian Baiti" panose="03000500000000000000" pitchFamily="66" charset="0"/>
              </a:rPr>
              <a:t>Joann Aycock, Dennis Coley, Gail Cuddington, David Edgerton and Family, Joanna </a:t>
            </a:r>
            <a:r>
              <a:rPr lang="en-US" sz="1400" dirty="0">
                <a:latin typeface="Garamond" panose="02020404030301010803" pitchFamily="18" charset="0"/>
                <a:ea typeface="Calibri" panose="020F0502020204030204" pitchFamily="34" charset="0"/>
                <a:cs typeface="Mongolian Baiti" panose="03000500000000000000" pitchFamily="66" charset="0"/>
              </a:rPr>
              <a:t>Edgerton, </a:t>
            </a:r>
            <a:r>
              <a:rPr lang="en-US" sz="1400" dirty="0">
                <a:effectLst/>
                <a:latin typeface="Garamond" panose="02020404030301010803" pitchFamily="18" charset="0"/>
                <a:ea typeface="Calibri" panose="020F0502020204030204" pitchFamily="34" charset="0"/>
                <a:cs typeface="Mongolian Baiti" panose="03000500000000000000" pitchFamily="66" charset="0"/>
              </a:rPr>
              <a:t>Travis Edgerton, Mary Friedman, Mary Gardner, Todd Gooding and Jean, Nancy Hillman, Jerry Hinton, Bettina Howard, Cierra Hunter, Danny James and Family, Madison Jenkinson, </a:t>
            </a:r>
            <a:r>
              <a:rPr lang="en-US" sz="1400" dirty="0">
                <a:latin typeface="Garamond" panose="02020404030301010803" pitchFamily="18" charset="0"/>
                <a:ea typeface="Calibri" panose="020F0502020204030204" pitchFamily="34" charset="0"/>
                <a:cs typeface="Mongolian Baiti" panose="03000500000000000000" pitchFamily="66" charset="0"/>
              </a:rPr>
              <a:t>Lisa Johnson, Joe &amp; Jane McLamb, </a:t>
            </a:r>
            <a:r>
              <a:rPr lang="en-US" sz="1400" dirty="0">
                <a:effectLst/>
                <a:latin typeface="Garamond" panose="02020404030301010803" pitchFamily="18" charset="0"/>
                <a:ea typeface="Calibri" panose="020F0502020204030204" pitchFamily="34" charset="0"/>
                <a:cs typeface="Mongolian Baiti" panose="03000500000000000000" pitchFamily="66" charset="0"/>
              </a:rPr>
              <a:t>Barbara Mills, Brian Mooring and his wife, Rudine &amp; Bob Morrison, Bruce Newcomb, Kenneth Pagitt, David &amp; Katharine Peele, Roger Pittman, Joyce Pope, Carol Richardson, Tyler Robinson, Jeff Rose, Nancy Sauls, Faye Scott, Layla Stevens, John Wooten, </a:t>
            </a:r>
            <a:r>
              <a:rPr lang="en-US" sz="1400" dirty="0">
                <a:latin typeface="Garamond" panose="02020404030301010803" pitchFamily="18" charset="0"/>
                <a:ea typeface="Calibri" panose="020F0502020204030204" pitchFamily="34" charset="0"/>
                <a:cs typeface="Mongolian Baiti" panose="03000500000000000000" pitchFamily="66" charset="0"/>
              </a:rPr>
              <a:t>safety</a:t>
            </a:r>
            <a:r>
              <a:rPr lang="en-US" sz="1400" dirty="0">
                <a:effectLst/>
                <a:latin typeface="Garamond" panose="02020404030301010803" pitchFamily="18" charset="0"/>
                <a:ea typeface="Calibri" panose="020F0502020204030204" pitchFamily="34" charset="0"/>
                <a:cs typeface="Mongolian Baiti" panose="03000500000000000000" pitchFamily="66" charset="0"/>
              </a:rPr>
              <a:t> for Vicki Pate’s grandchildren, our Guatemala mission trip, </a:t>
            </a:r>
            <a:r>
              <a:rPr lang="en-US" sz="1400" dirty="0">
                <a:latin typeface="Garamond" panose="02020404030301010803" pitchFamily="18" charset="0"/>
                <a:ea typeface="Calibri" panose="020F0502020204030204" pitchFamily="34" charset="0"/>
                <a:cs typeface="Mongolian Baiti" panose="03000500000000000000" pitchFamily="66" charset="0"/>
              </a:rPr>
              <a:t>DSS across NC, the people affected by natural disasters around the world along with the rescue workers, the people of Israel, Gaza, Ukraine, Syria, Turkey and Sudan, </a:t>
            </a:r>
            <a:r>
              <a:rPr lang="en-US" sz="1400" dirty="0">
                <a:effectLst/>
                <a:latin typeface="Garamond" panose="02020404030301010803" pitchFamily="18" charset="0"/>
                <a:ea typeface="Calibri" panose="020F0502020204030204" pitchFamily="34" charset="0"/>
                <a:cs typeface="Mongolian Baiti" panose="03000500000000000000" pitchFamily="66" charset="0"/>
              </a:rPr>
              <a:t>residence in nursing care centers, farmers, Goldsboro youth, safety for our community and our Country, The Mary Ann Aycock Family, The Wendy Craft Family</a:t>
            </a:r>
            <a:endParaRPr lang="en-US" sz="1400" b="1" u="sng"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endParaRPr lang="en-US" sz="1400" b="1" u="sng"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r>
              <a:rPr lang="en-US" sz="1400" b="1" u="sng" dirty="0">
                <a:effectLst/>
                <a:latin typeface="Garamond" panose="02020404030301010803" pitchFamily="18" charset="0"/>
                <a:ea typeface="Calibri" panose="020F0502020204030204" pitchFamily="34" charset="0"/>
                <a:cs typeface="Mongolian Baiti" panose="03000500000000000000" pitchFamily="66" charset="0"/>
              </a:rPr>
              <a:t>Missionaries:</a:t>
            </a:r>
            <a:r>
              <a:rPr lang="en-US" sz="1400" b="1" dirty="0">
                <a:effectLst/>
                <a:latin typeface="Garamond" panose="02020404030301010803" pitchFamily="18" charset="0"/>
                <a:ea typeface="Calibri" panose="020F0502020204030204" pitchFamily="34" charset="0"/>
                <a:cs typeface="Mongolian Baiti" panose="03000500000000000000" pitchFamily="66" charset="0"/>
              </a:rPr>
              <a:t>  </a:t>
            </a:r>
            <a:r>
              <a:rPr lang="en-US" sz="1400" dirty="0">
                <a:effectLst/>
                <a:latin typeface="Garamond" panose="02020404030301010803" pitchFamily="18" charset="0"/>
                <a:ea typeface="Calibri" panose="020F0502020204030204" pitchFamily="34" charset="0"/>
                <a:cs typeface="Mongolian Baiti" panose="03000500000000000000" pitchFamily="66" charset="0"/>
              </a:rPr>
              <a:t>Ann Harrington in Malawi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400" b="1" u="sng"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r>
              <a:rPr lang="en-US" sz="1400" b="1" u="sng" dirty="0">
                <a:effectLst/>
                <a:latin typeface="Garamond" panose="02020404030301010803" pitchFamily="18" charset="0"/>
                <a:ea typeface="Calibri" panose="020F0502020204030204" pitchFamily="34" charset="0"/>
                <a:cs typeface="Mongolian Baiti" panose="03000500000000000000" pitchFamily="66" charset="0"/>
              </a:rPr>
              <a:t>Our Missions in Ministry:</a:t>
            </a:r>
            <a:r>
              <a:rPr lang="en-US" sz="1400" b="1" dirty="0">
                <a:effectLst/>
                <a:latin typeface="Garamond" panose="02020404030301010803" pitchFamily="18" charset="0"/>
                <a:ea typeface="Calibri" panose="020F0502020204030204" pitchFamily="34" charset="0"/>
                <a:cs typeface="Mongolian Baiti" panose="03000500000000000000" pitchFamily="66" charset="0"/>
              </a:rPr>
              <a:t>  </a:t>
            </a:r>
            <a:r>
              <a:rPr lang="en-US" sz="1400" dirty="0">
                <a:effectLst/>
                <a:latin typeface="Garamond" panose="02020404030301010803" pitchFamily="18" charset="0"/>
                <a:ea typeface="Calibri" panose="020F0502020204030204" pitchFamily="34" charset="0"/>
                <a:cs typeface="Mongolian Baiti" panose="03000500000000000000" pitchFamily="66" charset="0"/>
              </a:rPr>
              <a:t>Bob and Hope Carter, The Billy Graham Rapid Response Team, Samaritan’s Purse, Friends Disaster Service, Cry Freedom Missions, Wayne Pregnancy Center, Kitty Askins Hospice Center, Fellowship of Christian Athletes, Inspiration Disaster Relief, Fairwinds Aviation</a:t>
            </a:r>
            <a:endParaRPr lang="en-US" sz="1700" dirty="0">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r>
              <a:rPr lang="en-US" sz="1700" dirty="0">
                <a:latin typeface="Garamond" panose="02020404030301010803" pitchFamily="18" charset="0"/>
                <a:ea typeface="Calibri" panose="020F0502020204030204" pitchFamily="34" charset="0"/>
                <a:cs typeface="Mongolian Baiti" panose="03000500000000000000" pitchFamily="66" charset="0"/>
              </a:rPr>
              <a:t>~~~~~~~~~~~~~~~~~~~~~~~~~~~~~~~~~~~~~</a:t>
            </a:r>
            <a:endParaRPr lang="en-US" sz="1700" b="1" dirty="0">
              <a:latin typeface="Garamond" panose="02020404030301010803" pitchFamily="18" charset="0"/>
              <a:ea typeface="Calibri" panose="020F0502020204030204" pitchFamily="34" charset="0"/>
              <a:cs typeface="Mongolian Baiti" panose="03000500000000000000" pitchFamily="66" charset="0"/>
            </a:endParaRPr>
          </a:p>
          <a:p>
            <a:pPr marL="0" marR="0" indent="0" algn="ctr">
              <a:lnSpc>
                <a:spcPct val="115000"/>
              </a:lnSpc>
              <a:spcBef>
                <a:spcPts val="0"/>
              </a:spcBef>
              <a:spcAft>
                <a:spcPts val="0"/>
              </a:spcAft>
              <a:buNone/>
            </a:pPr>
            <a:endParaRPr lang="en-US" sz="1700" b="1" dirty="0">
              <a:latin typeface="Garamond" panose="02020404030301010803" pitchFamily="18" charset="0"/>
              <a:ea typeface="Calibri" panose="020F0502020204030204" pitchFamily="34" charset="0"/>
              <a:cs typeface="Mongolian Baiti" panose="03000500000000000000" pitchFamily="66" charset="0"/>
            </a:endParaRPr>
          </a:p>
          <a:p>
            <a:pPr marL="0" marR="0" indent="0" algn="ctr">
              <a:lnSpc>
                <a:spcPct val="115000"/>
              </a:lnSpc>
              <a:spcBef>
                <a:spcPts val="0"/>
              </a:spcBef>
              <a:spcAft>
                <a:spcPts val="0"/>
              </a:spcAft>
              <a:buNone/>
            </a:pPr>
            <a:r>
              <a:rPr lang="en-US" sz="1700" b="1" dirty="0">
                <a:latin typeface="Garamond" panose="02020404030301010803" pitchFamily="18" charset="0"/>
                <a:ea typeface="Calibri" panose="020F0502020204030204" pitchFamily="34" charset="0"/>
                <a:cs typeface="Mongolian Baiti" panose="03000500000000000000" pitchFamily="66" charset="0"/>
              </a:rPr>
              <a:t>**ATTENTION**</a:t>
            </a:r>
          </a:p>
          <a:p>
            <a:pPr marL="0" marR="0" indent="0" algn="ctr">
              <a:lnSpc>
                <a:spcPct val="115000"/>
              </a:lnSpc>
              <a:spcBef>
                <a:spcPts val="0"/>
              </a:spcBef>
              <a:spcAft>
                <a:spcPts val="0"/>
              </a:spcAft>
              <a:buNone/>
            </a:pPr>
            <a:endParaRPr lang="en-US" sz="1700" dirty="0">
              <a:latin typeface="Garamond" panose="02020404030301010803" pitchFamily="18" charset="0"/>
              <a:ea typeface="Calibri" panose="020F0502020204030204" pitchFamily="34" charset="0"/>
              <a:cs typeface="Mongolian Baiti" panose="03000500000000000000" pitchFamily="66" charset="0"/>
            </a:endParaRPr>
          </a:p>
          <a:p>
            <a:pPr marL="0" marR="0" indent="0" algn="ctr">
              <a:lnSpc>
                <a:spcPct val="115000"/>
              </a:lnSpc>
              <a:spcBef>
                <a:spcPts val="0"/>
              </a:spcBef>
              <a:spcAft>
                <a:spcPts val="0"/>
              </a:spcAft>
              <a:buNone/>
            </a:pPr>
            <a:r>
              <a:rPr lang="en-US" sz="1700" dirty="0">
                <a:latin typeface="Garamond" panose="02020404030301010803" pitchFamily="18" charset="0"/>
                <a:ea typeface="Calibri" panose="020F0502020204030204" pitchFamily="34" charset="0"/>
                <a:cs typeface="Mongolian Baiti" panose="03000500000000000000" pitchFamily="66" charset="0"/>
              </a:rPr>
              <a:t>New Phone Number for the church</a:t>
            </a:r>
          </a:p>
          <a:p>
            <a:pPr marL="0" marR="0" indent="0" algn="ctr">
              <a:lnSpc>
                <a:spcPct val="115000"/>
              </a:lnSpc>
              <a:spcBef>
                <a:spcPts val="0"/>
              </a:spcBef>
              <a:spcAft>
                <a:spcPts val="0"/>
              </a:spcAft>
              <a:buNone/>
            </a:pPr>
            <a:r>
              <a:rPr lang="en-US" sz="1700" dirty="0">
                <a:latin typeface="Garamond" panose="02020404030301010803" pitchFamily="18" charset="0"/>
                <a:ea typeface="Calibri" panose="020F0502020204030204" pitchFamily="34" charset="0"/>
                <a:cs typeface="Mongolian Baiti" panose="03000500000000000000" pitchFamily="66" charset="0"/>
              </a:rPr>
              <a:t>(919) 429-6041</a:t>
            </a:r>
          </a:p>
          <a:p>
            <a:pPr marL="0" marR="0" indent="0">
              <a:lnSpc>
                <a:spcPct val="115000"/>
              </a:lnSpc>
              <a:spcBef>
                <a:spcPts val="0"/>
              </a:spcBef>
              <a:spcAft>
                <a:spcPts val="0"/>
              </a:spcAft>
              <a:buNone/>
            </a:pPr>
            <a:endParaRPr lang="en-US" sz="1700" dirty="0">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endParaRPr lang="en-US" sz="1700"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endParaRPr lang="en-US" sz="1700"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endParaRPr lang="en-US" sz="1700" dirty="0">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endParaRPr lang="en-US" sz="1700"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nSpc>
                <a:spcPct val="115000"/>
              </a:lnSpc>
              <a:spcBef>
                <a:spcPts val="0"/>
              </a:spcBef>
              <a:spcAft>
                <a:spcPts val="0"/>
              </a:spcAft>
              <a:buNone/>
            </a:pPr>
            <a:endParaRPr lang="en-US" sz="1700" dirty="0">
              <a:effectLst/>
              <a:latin typeface="Garamond" panose="02020404030301010803" pitchFamily="18" charset="0"/>
              <a:ea typeface="Calibri" panose="020F0502020204030204" pitchFamily="34" charset="0"/>
              <a:cs typeface="Mongolian Baiti" panose="03000500000000000000" pitchFamily="66" charset="0"/>
            </a:endParaRPr>
          </a:p>
          <a:p>
            <a:pPr marL="0" marR="0" indent="0" algn="ctr">
              <a:lnSpc>
                <a:spcPct val="115000"/>
              </a:lnSpc>
              <a:spcBef>
                <a:spcPts val="0"/>
              </a:spcBef>
              <a:spcAft>
                <a:spcPts val="0"/>
              </a:spcAft>
              <a:buNone/>
            </a:pPr>
            <a:endParaRPr lang="en-US" altLang="en-US" sz="1900" b="1" dirty="0">
              <a:latin typeface="Garamond" panose="02020404030301010803" pitchFamily="18" charset="0"/>
              <a:cs typeface="Mongolian Baiti" panose="03000500000000000000" pitchFamily="66" charset="0"/>
            </a:endParaRPr>
          </a:p>
          <a:p>
            <a:pPr marL="0" marR="0" indent="0" algn="ctr">
              <a:lnSpc>
                <a:spcPct val="115000"/>
              </a:lnSpc>
              <a:spcBef>
                <a:spcPts val="0"/>
              </a:spcBef>
              <a:spcAft>
                <a:spcPts val="0"/>
              </a:spcAft>
              <a:buNone/>
            </a:pPr>
            <a:endParaRPr lang="en-US" altLang="en-US" sz="1900" b="1" dirty="0">
              <a:latin typeface="Garamond" panose="02020404030301010803" pitchFamily="18" charset="0"/>
              <a:cs typeface="Mongolian Baiti" panose="03000500000000000000" pitchFamily="66" charset="0"/>
            </a:endParaRPr>
          </a:p>
          <a:p>
            <a:pPr marL="0" marR="0" indent="0" algn="ctr">
              <a:lnSpc>
                <a:spcPct val="115000"/>
              </a:lnSpc>
              <a:spcBef>
                <a:spcPts val="0"/>
              </a:spcBef>
              <a:spcAft>
                <a:spcPts val="0"/>
              </a:spcAft>
              <a:buNone/>
            </a:pPr>
            <a:endParaRPr lang="en-US" altLang="en-US" sz="1900" dirty="0">
              <a:latin typeface="Garamond" panose="02020404030301010803" pitchFamily="18" charset="0"/>
              <a:cs typeface="Mongolian Baiti" panose="03000500000000000000" pitchFamily="66" charset="0"/>
            </a:endParaRPr>
          </a:p>
        </p:txBody>
      </p:sp>
      <p:sp>
        <p:nvSpPr>
          <p:cNvPr id="4" name="Content Placeholder 3"/>
          <p:cNvSpPr>
            <a:spLocks noGrp="1"/>
          </p:cNvSpPr>
          <p:nvPr>
            <p:ph sz="half" idx="2"/>
          </p:nvPr>
        </p:nvSpPr>
        <p:spPr>
          <a:xfrm>
            <a:off x="4876802" y="0"/>
            <a:ext cx="4253343" cy="6858000"/>
          </a:xfrm>
        </p:spPr>
        <p:txBody>
          <a:bodyPr>
            <a:normAutofit fontScale="77500" lnSpcReduction="20000"/>
          </a:bodyPr>
          <a:lstStyle/>
          <a:p>
            <a:pPr>
              <a:lnSpc>
                <a:spcPct val="80000"/>
              </a:lnSpc>
              <a:buFontTx/>
              <a:buNone/>
            </a:pPr>
            <a:endParaRPr lang="en-US" altLang="en-US" sz="2400" b="1" dirty="0">
              <a:latin typeface="Tahoma" charset="0"/>
            </a:endParaRPr>
          </a:p>
          <a:p>
            <a:pPr>
              <a:lnSpc>
                <a:spcPct val="80000"/>
              </a:lnSpc>
              <a:buFontTx/>
              <a:buNone/>
            </a:pPr>
            <a:r>
              <a:rPr lang="en-US" altLang="en-US" sz="2100" b="1" dirty="0">
                <a:latin typeface="Tahoma" charset="0"/>
              </a:rPr>
              <a:t>Announcements: </a:t>
            </a:r>
          </a:p>
          <a:p>
            <a:pPr>
              <a:lnSpc>
                <a:spcPct val="80000"/>
              </a:lnSpc>
              <a:buFontTx/>
              <a:buNone/>
            </a:pPr>
            <a:r>
              <a:rPr lang="en-US" altLang="en-US" sz="2100" b="1" dirty="0">
                <a:latin typeface="Tahoma" charset="0"/>
              </a:rPr>
              <a:t>	</a:t>
            </a:r>
            <a:r>
              <a:rPr lang="en-US" altLang="en-US" sz="1800" b="1" dirty="0">
                <a:latin typeface="Tahoma" charset="0"/>
              </a:rPr>
              <a:t>For the week of March 8, 2026</a:t>
            </a:r>
            <a:endParaRPr lang="en-US" altLang="en-US" sz="1400" u="sng" dirty="0">
              <a:solidFill>
                <a:srgbClr val="222222"/>
              </a:solidFill>
              <a:latin typeface="Arial" panose="020B0604020202020204" pitchFamily="34" charset="0"/>
              <a:ea typeface="Tahoma" panose="020B0604030504040204" pitchFamily="34" charset="0"/>
              <a:cs typeface="Arial" panose="020B0604020202020204" pitchFamily="34" charset="0"/>
            </a:endParaRPr>
          </a:p>
          <a:p>
            <a:pPr>
              <a:lnSpc>
                <a:spcPct val="80000"/>
              </a:lnSpc>
              <a:buNone/>
            </a:pPr>
            <a:r>
              <a:rPr lang="en-US" altLang="en-US" sz="1400" dirty="0">
                <a:solidFill>
                  <a:srgbClr val="222222"/>
                </a:solidFill>
                <a:latin typeface="Arial" panose="020B0604020202020204" pitchFamily="34" charset="0"/>
                <a:ea typeface="Tahoma" panose="020B0604030504040204" pitchFamily="34" charset="0"/>
                <a:cs typeface="Arial" panose="020B0604020202020204" pitchFamily="34" charset="0"/>
              </a:rPr>
              <a:t>	</a:t>
            </a:r>
          </a:p>
          <a:p>
            <a:pPr>
              <a:lnSpc>
                <a:spcPct val="70000"/>
              </a:lnSpc>
              <a:buFontTx/>
              <a:buNone/>
              <a:defRPr/>
            </a:pPr>
            <a:r>
              <a:rPr lang="en-US" sz="1400" u="sng" dirty="0">
                <a:solidFill>
                  <a:srgbClr val="222222"/>
                </a:solidFill>
                <a:latin typeface="Arial" panose="020B0604020202020204" pitchFamily="34" charset="0"/>
                <a:cs typeface="Arial" panose="020B0604020202020204" pitchFamily="34" charset="0"/>
              </a:rPr>
              <a:t>Sunday, March 8</a:t>
            </a:r>
            <a:r>
              <a:rPr lang="en-US" sz="1400" u="sng" baseline="30000" dirty="0">
                <a:solidFill>
                  <a:srgbClr val="222222"/>
                </a:solidFill>
                <a:latin typeface="Arial" panose="020B0604020202020204" pitchFamily="34" charset="0"/>
                <a:cs typeface="Arial" panose="020B0604020202020204" pitchFamily="34" charset="0"/>
              </a:rPr>
              <a:t>th</a:t>
            </a:r>
            <a:r>
              <a:rPr lang="en-US" sz="1400" u="sng" dirty="0">
                <a:solidFill>
                  <a:srgbClr val="222222"/>
                </a:solidFill>
                <a:latin typeface="Arial" panose="020B0604020202020204" pitchFamily="34" charset="0"/>
                <a:cs typeface="Arial" panose="020B0604020202020204" pitchFamily="34" charset="0"/>
              </a:rPr>
              <a:t>:</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Monthly Meeting immediately following Meeting for </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Worship</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Spirit of Nahunta Planning Meeting at 4:00 p.m. in Friends </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Hall</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New Member Class at 4:30 p.m. in the Fellowship Hall</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Choir Practice at 6:00 p.m.</a:t>
            </a:r>
          </a:p>
          <a:p>
            <a:pPr>
              <a:lnSpc>
                <a:spcPct val="70000"/>
              </a:lnSpc>
              <a:buFontTx/>
              <a:buNone/>
              <a:defRPr/>
            </a:pPr>
            <a:r>
              <a:rPr lang="en-US" sz="1400" u="sng" dirty="0">
                <a:solidFill>
                  <a:srgbClr val="222222"/>
                </a:solidFill>
                <a:latin typeface="Arial" panose="020B0604020202020204" pitchFamily="34" charset="0"/>
                <a:cs typeface="Arial" panose="020B0604020202020204" pitchFamily="34" charset="0"/>
              </a:rPr>
              <a:t>Monday, March 9</a:t>
            </a:r>
            <a:r>
              <a:rPr lang="en-US" sz="1400" u="sng" baseline="30000" dirty="0">
                <a:solidFill>
                  <a:srgbClr val="222222"/>
                </a:solidFill>
                <a:latin typeface="Arial" panose="020B0604020202020204" pitchFamily="34" charset="0"/>
                <a:cs typeface="Arial" panose="020B0604020202020204" pitchFamily="34" charset="0"/>
              </a:rPr>
              <a:t>th</a:t>
            </a:r>
            <a:r>
              <a:rPr lang="en-US" sz="1400" u="sng" dirty="0">
                <a:solidFill>
                  <a:srgbClr val="222222"/>
                </a:solidFill>
                <a:latin typeface="Arial" panose="020B0604020202020204" pitchFamily="34" charset="0"/>
                <a:cs typeface="Arial" panose="020B0604020202020204" pitchFamily="34" charset="0"/>
              </a:rPr>
              <a:t>:</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Lona Edgerton Circle meets at 1:00 p.m.</a:t>
            </a:r>
          </a:p>
          <a:p>
            <a:pPr>
              <a:lnSpc>
                <a:spcPct val="70000"/>
              </a:lnSpc>
              <a:buFontTx/>
              <a:buNone/>
              <a:defRPr/>
            </a:pPr>
            <a:r>
              <a:rPr lang="en-US" sz="1400" u="sng" dirty="0">
                <a:solidFill>
                  <a:srgbClr val="222222"/>
                </a:solidFill>
                <a:latin typeface="Arial" panose="020B0604020202020204" pitchFamily="34" charset="0"/>
                <a:cs typeface="Arial" panose="020B0604020202020204" pitchFamily="34" charset="0"/>
              </a:rPr>
              <a:t>Wednesday, March 11</a:t>
            </a:r>
            <a:r>
              <a:rPr lang="en-US" sz="1400" u="sng" baseline="30000" dirty="0">
                <a:solidFill>
                  <a:srgbClr val="222222"/>
                </a:solidFill>
                <a:latin typeface="Arial" panose="020B0604020202020204" pitchFamily="34" charset="0"/>
                <a:cs typeface="Arial" panose="020B0604020202020204" pitchFamily="34" charset="0"/>
              </a:rPr>
              <a:t>th</a:t>
            </a:r>
            <a:r>
              <a:rPr lang="en-US" sz="1400" u="sng" dirty="0">
                <a:solidFill>
                  <a:srgbClr val="222222"/>
                </a:solidFill>
                <a:latin typeface="Arial" panose="020B0604020202020204" pitchFamily="34" charset="0"/>
                <a:cs typeface="Arial" panose="020B0604020202020204" pitchFamily="34" charset="0"/>
              </a:rPr>
              <a:t>:</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Bible Study and Youth Groups meet at 7:00 p.m.</a:t>
            </a:r>
          </a:p>
          <a:p>
            <a:pPr>
              <a:lnSpc>
                <a:spcPct val="70000"/>
              </a:lnSpc>
              <a:buFontTx/>
              <a:buNone/>
              <a:defRPr/>
            </a:pPr>
            <a:r>
              <a:rPr lang="en-US" sz="1400" u="sng" dirty="0">
                <a:solidFill>
                  <a:srgbClr val="222222"/>
                </a:solidFill>
                <a:latin typeface="Arial" panose="020B0604020202020204" pitchFamily="34" charset="0"/>
                <a:cs typeface="Arial" panose="020B0604020202020204" pitchFamily="34" charset="0"/>
              </a:rPr>
              <a:t>Sunday, March 15</a:t>
            </a:r>
            <a:r>
              <a:rPr lang="en-US" sz="1400" u="sng" baseline="30000" dirty="0">
                <a:solidFill>
                  <a:srgbClr val="222222"/>
                </a:solidFill>
                <a:latin typeface="Arial" panose="020B0604020202020204" pitchFamily="34" charset="0"/>
                <a:cs typeface="Arial" panose="020B0604020202020204" pitchFamily="34" charset="0"/>
              </a:rPr>
              <a:t>th</a:t>
            </a:r>
            <a:r>
              <a:rPr lang="en-US" sz="1400" u="sng" dirty="0">
                <a:solidFill>
                  <a:srgbClr val="222222"/>
                </a:solidFill>
                <a:latin typeface="Arial" panose="020B0604020202020204" pitchFamily="34" charset="0"/>
                <a:cs typeface="Arial" panose="020B0604020202020204" pitchFamily="34" charset="0"/>
              </a:rPr>
              <a:t>:</a:t>
            </a:r>
            <a:endParaRPr lang="en-US" sz="1400" dirty="0">
              <a:solidFill>
                <a:srgbClr val="222222"/>
              </a:solidFill>
              <a:latin typeface="Arial" panose="020B0604020202020204" pitchFamily="34" charset="0"/>
              <a:cs typeface="Arial" panose="020B0604020202020204" pitchFamily="34" charset="0"/>
            </a:endParaRP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Gideon Speaker and Love Offering during Meeting for </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Worship</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New Member Class at 4:30 p.m. in the Fellowship Hall</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Choir Practice at 6:00 p.m.</a:t>
            </a:r>
          </a:p>
          <a:p>
            <a:pPr>
              <a:lnSpc>
                <a:spcPct val="70000"/>
              </a:lnSpc>
              <a:buFontTx/>
              <a:buNone/>
              <a:defRPr/>
            </a:pPr>
            <a:r>
              <a:rPr lang="en-US" sz="1400" u="sng" dirty="0">
                <a:solidFill>
                  <a:srgbClr val="222222"/>
                </a:solidFill>
                <a:latin typeface="Arial" panose="020B0604020202020204" pitchFamily="34" charset="0"/>
                <a:cs typeface="Arial" panose="020B0604020202020204" pitchFamily="34" charset="0"/>
              </a:rPr>
              <a:t>Wednesday, March 18</a:t>
            </a:r>
            <a:r>
              <a:rPr lang="en-US" sz="1400" u="sng" baseline="30000" dirty="0">
                <a:solidFill>
                  <a:srgbClr val="222222"/>
                </a:solidFill>
                <a:latin typeface="Arial" panose="020B0604020202020204" pitchFamily="34" charset="0"/>
                <a:cs typeface="Arial" panose="020B0604020202020204" pitchFamily="34" charset="0"/>
              </a:rPr>
              <a:t>th</a:t>
            </a:r>
            <a:r>
              <a:rPr lang="en-US" sz="1400" u="sng" dirty="0">
                <a:solidFill>
                  <a:srgbClr val="222222"/>
                </a:solidFill>
                <a:latin typeface="Arial" panose="020B0604020202020204" pitchFamily="34" charset="0"/>
                <a:cs typeface="Arial" panose="020B0604020202020204" pitchFamily="34" charset="0"/>
              </a:rPr>
              <a:t>:</a:t>
            </a:r>
            <a:r>
              <a:rPr lang="en-US" sz="1400" dirty="0">
                <a:solidFill>
                  <a:srgbClr val="222222"/>
                </a:solidFill>
                <a:latin typeface="Arial" panose="020B0604020202020204" pitchFamily="34" charset="0"/>
                <a:cs typeface="Arial" panose="020B0604020202020204" pitchFamily="34" charset="0"/>
              </a:rPr>
              <a:t> </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Bible Study and Youth Groups meet at 7:00 p.m.</a:t>
            </a:r>
          </a:p>
          <a:p>
            <a:pPr>
              <a:lnSpc>
                <a:spcPct val="70000"/>
              </a:lnSpc>
              <a:buFontTx/>
              <a:buNone/>
              <a:defRPr/>
            </a:pPr>
            <a:r>
              <a:rPr lang="en-US" sz="1400" u="sng" dirty="0">
                <a:solidFill>
                  <a:srgbClr val="222222"/>
                </a:solidFill>
                <a:latin typeface="Arial" panose="020B0604020202020204" pitchFamily="34" charset="0"/>
                <a:cs typeface="Arial" panose="020B0604020202020204" pitchFamily="34" charset="0"/>
              </a:rPr>
              <a:t>Sunday, March 22</a:t>
            </a:r>
            <a:r>
              <a:rPr lang="en-US" sz="1400" u="sng" baseline="30000" dirty="0">
                <a:solidFill>
                  <a:srgbClr val="222222"/>
                </a:solidFill>
                <a:latin typeface="Arial" panose="020B0604020202020204" pitchFamily="34" charset="0"/>
                <a:cs typeface="Arial" panose="020B0604020202020204" pitchFamily="34" charset="0"/>
              </a:rPr>
              <a:t>nd</a:t>
            </a:r>
            <a:r>
              <a:rPr lang="en-US" sz="1400" u="sng" dirty="0">
                <a:solidFill>
                  <a:srgbClr val="222222"/>
                </a:solidFill>
                <a:latin typeface="Arial" panose="020B0604020202020204" pitchFamily="34" charset="0"/>
                <a:cs typeface="Arial" panose="020B0604020202020204" pitchFamily="34" charset="0"/>
              </a:rPr>
              <a:t>:</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New Member Class at 4:30 p.m. in the Fellowship Hall</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Choir Practice at 6:00 p.m.</a:t>
            </a:r>
          </a:p>
          <a:p>
            <a:pPr>
              <a:lnSpc>
                <a:spcPct val="70000"/>
              </a:lnSpc>
              <a:buFontTx/>
              <a:buNone/>
              <a:defRPr/>
            </a:pPr>
            <a:r>
              <a:rPr lang="en-US" sz="1400" u="sng" dirty="0">
                <a:solidFill>
                  <a:srgbClr val="222222"/>
                </a:solidFill>
                <a:latin typeface="Arial" panose="020B0604020202020204" pitchFamily="34" charset="0"/>
                <a:cs typeface="Arial" panose="020B0604020202020204" pitchFamily="34" charset="0"/>
              </a:rPr>
              <a:t>Wednesday, March 25</a:t>
            </a:r>
            <a:r>
              <a:rPr lang="en-US" sz="1400" u="sng" baseline="30000" dirty="0">
                <a:solidFill>
                  <a:srgbClr val="222222"/>
                </a:solidFill>
                <a:latin typeface="Arial" panose="020B0604020202020204" pitchFamily="34" charset="0"/>
                <a:cs typeface="Arial" panose="020B0604020202020204" pitchFamily="34" charset="0"/>
              </a:rPr>
              <a:t>th</a:t>
            </a:r>
            <a:r>
              <a:rPr lang="en-US" sz="1400" u="sng" dirty="0">
                <a:solidFill>
                  <a:srgbClr val="222222"/>
                </a:solidFill>
                <a:latin typeface="Arial" panose="020B0604020202020204" pitchFamily="34" charset="0"/>
                <a:cs typeface="Arial" panose="020B0604020202020204" pitchFamily="34" charset="0"/>
              </a:rPr>
              <a:t>:</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Bible Study and Youth Groups meet at 7:00 p.m.</a:t>
            </a:r>
          </a:p>
          <a:p>
            <a:pPr>
              <a:lnSpc>
                <a:spcPct val="70000"/>
              </a:lnSpc>
              <a:buFontTx/>
              <a:buNone/>
              <a:defRPr/>
            </a:pPr>
            <a:r>
              <a:rPr lang="en-US" sz="1400" u="sng" dirty="0">
                <a:solidFill>
                  <a:srgbClr val="222222"/>
                </a:solidFill>
                <a:latin typeface="Arial" panose="020B0604020202020204" pitchFamily="34" charset="0"/>
                <a:cs typeface="Arial" panose="020B0604020202020204" pitchFamily="34" charset="0"/>
              </a:rPr>
              <a:t>Sunday, March 29</a:t>
            </a:r>
            <a:r>
              <a:rPr lang="en-US" sz="1400" u="sng" baseline="30000" dirty="0">
                <a:solidFill>
                  <a:srgbClr val="222222"/>
                </a:solidFill>
                <a:latin typeface="Arial" panose="020B0604020202020204" pitchFamily="34" charset="0"/>
                <a:cs typeface="Arial" panose="020B0604020202020204" pitchFamily="34" charset="0"/>
              </a:rPr>
              <a:t>th</a:t>
            </a:r>
            <a:r>
              <a:rPr lang="en-US" sz="1400" u="sng" dirty="0">
                <a:solidFill>
                  <a:srgbClr val="222222"/>
                </a:solidFill>
                <a:latin typeface="Arial" panose="020B0604020202020204" pitchFamily="34" charset="0"/>
                <a:cs typeface="Arial" panose="020B0604020202020204" pitchFamily="34" charset="0"/>
              </a:rPr>
              <a:t>:</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New Member Class at 4:30 p.m. in the Fellowship Hall</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Choir Practice at 6:00 p.m.</a:t>
            </a:r>
          </a:p>
          <a:p>
            <a:pPr>
              <a:lnSpc>
                <a:spcPct val="70000"/>
              </a:lnSpc>
              <a:buFontTx/>
              <a:buNone/>
              <a:defRPr/>
            </a:pPr>
            <a:r>
              <a:rPr lang="en-US" sz="1400" u="sng" dirty="0">
                <a:solidFill>
                  <a:srgbClr val="222222"/>
                </a:solidFill>
                <a:latin typeface="Arial" panose="020B0604020202020204" pitchFamily="34" charset="0"/>
                <a:cs typeface="Arial" panose="020B0604020202020204" pitchFamily="34" charset="0"/>
              </a:rPr>
              <a:t>Wednesday, April 1</a:t>
            </a:r>
            <a:r>
              <a:rPr lang="en-US" sz="1400" u="sng" baseline="30000" dirty="0">
                <a:solidFill>
                  <a:srgbClr val="222222"/>
                </a:solidFill>
                <a:latin typeface="Arial" panose="020B0604020202020204" pitchFamily="34" charset="0"/>
                <a:cs typeface="Arial" panose="020B0604020202020204" pitchFamily="34" charset="0"/>
              </a:rPr>
              <a:t>st</a:t>
            </a:r>
            <a:r>
              <a:rPr lang="en-US" sz="1400" u="sng" dirty="0">
                <a:solidFill>
                  <a:srgbClr val="222222"/>
                </a:solidFill>
                <a:latin typeface="Arial" panose="020B0604020202020204" pitchFamily="34" charset="0"/>
                <a:cs typeface="Arial" panose="020B0604020202020204" pitchFamily="34" charset="0"/>
              </a:rPr>
              <a:t>:</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Fellowship Meal at 6:00 p.m. Bible Study and Youth </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Groups meet at 7:00 p.m.  Fellowship meal will be hosted </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by the Trustees and Stewardship &amp; Finance Committee. If </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you plan to attend the meal please sign up in the vestibule. </a:t>
            </a:r>
          </a:p>
          <a:p>
            <a:pPr>
              <a:lnSpc>
                <a:spcPct val="70000"/>
              </a:lnSpc>
              <a:buFontTx/>
              <a:buNone/>
              <a:defRPr/>
            </a:pPr>
            <a:r>
              <a:rPr lang="en-US" sz="1400" u="sng" dirty="0">
                <a:solidFill>
                  <a:srgbClr val="222222"/>
                </a:solidFill>
                <a:latin typeface="Arial" panose="020B0604020202020204" pitchFamily="34" charset="0"/>
                <a:cs typeface="Arial" panose="020B0604020202020204" pitchFamily="34" charset="0"/>
              </a:rPr>
              <a:t>Sunday, April 5</a:t>
            </a:r>
            <a:r>
              <a:rPr lang="en-US" sz="1400" u="sng" baseline="30000" dirty="0">
                <a:solidFill>
                  <a:srgbClr val="222222"/>
                </a:solidFill>
                <a:latin typeface="Arial" panose="020B0604020202020204" pitchFamily="34" charset="0"/>
                <a:cs typeface="Arial" panose="020B0604020202020204" pitchFamily="34" charset="0"/>
              </a:rPr>
              <a:t>th</a:t>
            </a:r>
            <a:r>
              <a:rPr lang="en-US" sz="1400" u="sng" dirty="0">
                <a:solidFill>
                  <a:srgbClr val="222222"/>
                </a:solidFill>
                <a:latin typeface="Arial" panose="020B0604020202020204" pitchFamily="34" charset="0"/>
                <a:cs typeface="Arial" panose="020B0604020202020204" pitchFamily="34" charset="0"/>
              </a:rPr>
              <a:t>:</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 Easter Sunrise Service at 7:00 a.m.  Breakfast following </a:t>
            </a: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	  Sunrise Service. No Sunday School.</a:t>
            </a:r>
          </a:p>
          <a:p>
            <a:pPr>
              <a:lnSpc>
                <a:spcPct val="70000"/>
              </a:lnSpc>
              <a:buFontTx/>
              <a:buNone/>
              <a:defRPr/>
            </a:pPr>
            <a:endParaRPr lang="en-US" sz="1400" dirty="0">
              <a:solidFill>
                <a:srgbClr val="222222"/>
              </a:solidFill>
              <a:latin typeface="Arial" panose="020B0604020202020204" pitchFamily="34" charset="0"/>
              <a:cs typeface="Arial" panose="020B0604020202020204" pitchFamily="34" charset="0"/>
            </a:endParaRPr>
          </a:p>
          <a:p>
            <a:pPr>
              <a:lnSpc>
                <a:spcPct val="70000"/>
              </a:lnSpc>
              <a:buFontTx/>
              <a:buNone/>
              <a:defRPr/>
            </a:pPr>
            <a:endParaRPr lang="en-US" sz="1400" dirty="0">
              <a:solidFill>
                <a:srgbClr val="222222"/>
              </a:solidFill>
              <a:latin typeface="Arial" panose="020B0604020202020204" pitchFamily="34" charset="0"/>
              <a:cs typeface="Arial" panose="020B0604020202020204" pitchFamily="34" charset="0"/>
            </a:endParaRPr>
          </a:p>
          <a:p>
            <a:pPr>
              <a:lnSpc>
                <a:spcPct val="70000"/>
              </a:lnSpc>
              <a:buFontTx/>
              <a:buNone/>
              <a:defRPr/>
            </a:pPr>
            <a:endParaRPr lang="en-US" sz="1400" dirty="0">
              <a:solidFill>
                <a:srgbClr val="222222"/>
              </a:solidFill>
              <a:latin typeface="Arial" panose="020B0604020202020204" pitchFamily="34" charset="0"/>
              <a:cs typeface="Arial" panose="020B0604020202020204" pitchFamily="34" charset="0"/>
            </a:endParaRPr>
          </a:p>
          <a:p>
            <a:pPr>
              <a:lnSpc>
                <a:spcPct val="70000"/>
              </a:lnSpc>
              <a:buFontTx/>
              <a:buNone/>
              <a:defRPr/>
            </a:pPr>
            <a:endParaRPr lang="en-US" sz="1400" dirty="0">
              <a:solidFill>
                <a:srgbClr val="222222"/>
              </a:solidFill>
              <a:latin typeface="Arial" panose="020B0604020202020204" pitchFamily="34" charset="0"/>
              <a:cs typeface="Arial" panose="020B0604020202020204" pitchFamily="34" charset="0"/>
            </a:endParaRPr>
          </a:p>
          <a:p>
            <a:pPr>
              <a:lnSpc>
                <a:spcPct val="70000"/>
              </a:lnSpc>
              <a:buFontTx/>
              <a:buNone/>
              <a:defRPr/>
            </a:pPr>
            <a:endParaRPr lang="en-US" sz="1400" dirty="0">
              <a:solidFill>
                <a:srgbClr val="222222"/>
              </a:solidFill>
              <a:latin typeface="Arial" panose="020B0604020202020204" pitchFamily="34" charset="0"/>
              <a:cs typeface="Arial" panose="020B0604020202020204" pitchFamily="34" charset="0"/>
            </a:endParaRPr>
          </a:p>
          <a:p>
            <a:pPr>
              <a:lnSpc>
                <a:spcPct val="70000"/>
              </a:lnSpc>
              <a:buFontTx/>
              <a:buNone/>
              <a:defRPr/>
            </a:pPr>
            <a:endParaRPr lang="en-US" sz="1400" dirty="0">
              <a:solidFill>
                <a:srgbClr val="222222"/>
              </a:solidFill>
              <a:latin typeface="Arial" panose="020B0604020202020204" pitchFamily="34" charset="0"/>
              <a:cs typeface="Arial" panose="020B0604020202020204" pitchFamily="34" charset="0"/>
            </a:endParaRPr>
          </a:p>
          <a:p>
            <a:pPr>
              <a:lnSpc>
                <a:spcPct val="70000"/>
              </a:lnSpc>
              <a:buFontTx/>
              <a:buNone/>
              <a:defRPr/>
            </a:pPr>
            <a:r>
              <a:rPr lang="en-US" sz="1400" dirty="0">
                <a:solidFill>
                  <a:srgbClr val="222222"/>
                </a:solidFill>
                <a:latin typeface="Arial" panose="020B0604020202020204" pitchFamily="34" charset="0"/>
                <a:cs typeface="Arial" panose="020B0604020202020204" pitchFamily="34" charset="0"/>
              </a:rPr>
              <a:t>~~~~~~~~~~~~~~~~~~~~~~~~~~~~~~~~~~~~~~~~~~~~~~~~~~</a:t>
            </a:r>
          </a:p>
          <a:p>
            <a:pPr algn="ctr">
              <a:lnSpc>
                <a:spcPct val="70000"/>
              </a:lnSpc>
              <a:buFontTx/>
              <a:buNone/>
              <a:defRPr/>
            </a:pPr>
            <a:endParaRPr lang="en-US" altLang="en-US" sz="1800" dirty="0">
              <a:solidFill>
                <a:srgbClr val="222222"/>
              </a:solidFill>
              <a:latin typeface="Arial" panose="020B0604020202020204" pitchFamily="34" charset="0"/>
              <a:ea typeface="Tahoma" panose="020B0604030504040204" pitchFamily="34" charset="0"/>
              <a:cs typeface="Arial" panose="020B0604020202020204" pitchFamily="34" charset="0"/>
            </a:endParaRPr>
          </a:p>
          <a:p>
            <a:pPr algn="ctr">
              <a:lnSpc>
                <a:spcPct val="70000"/>
              </a:lnSpc>
              <a:buFontTx/>
              <a:buNone/>
              <a:defRPr/>
            </a:pPr>
            <a:endParaRPr lang="en-US" altLang="en-US" sz="1800" dirty="0">
              <a:solidFill>
                <a:srgbClr val="222222"/>
              </a:solidFill>
              <a:latin typeface="Arial" panose="020B0604020202020204" pitchFamily="34" charset="0"/>
              <a:ea typeface="Tahoma" panose="020B0604030504040204" pitchFamily="34" charset="0"/>
              <a:cs typeface="Arial" panose="020B0604020202020204" pitchFamily="34" charset="0"/>
            </a:endParaRPr>
          </a:p>
          <a:p>
            <a:pPr algn="ctr">
              <a:lnSpc>
                <a:spcPct val="70000"/>
              </a:lnSpc>
              <a:buFontTx/>
              <a:buNone/>
              <a:defRPr/>
            </a:pPr>
            <a:r>
              <a:rPr lang="en-US" altLang="en-US" sz="1500" dirty="0">
                <a:solidFill>
                  <a:srgbClr val="222222"/>
                </a:solidFill>
                <a:latin typeface="Arial" panose="020B0604020202020204" pitchFamily="34" charset="0"/>
                <a:ea typeface="Tahoma" panose="020B0604030504040204" pitchFamily="34" charset="0"/>
                <a:cs typeface="Arial" panose="020B0604020202020204" pitchFamily="34" charset="0"/>
              </a:rPr>
              <a:t>Wayne Pregnancy Center </a:t>
            </a:r>
          </a:p>
          <a:p>
            <a:pPr algn="ctr">
              <a:lnSpc>
                <a:spcPct val="70000"/>
              </a:lnSpc>
              <a:buFontTx/>
              <a:buNone/>
              <a:defRPr/>
            </a:pPr>
            <a:r>
              <a:rPr lang="en-US" altLang="en-US" sz="1500" dirty="0">
                <a:solidFill>
                  <a:srgbClr val="222222"/>
                </a:solidFill>
                <a:latin typeface="Arial" panose="020B0604020202020204" pitchFamily="34" charset="0"/>
                <a:ea typeface="Tahoma" panose="020B0604030504040204" pitchFamily="34" charset="0"/>
                <a:cs typeface="Arial" panose="020B0604020202020204" pitchFamily="34" charset="0"/>
              </a:rPr>
              <a:t>Baby Bottle Collection</a:t>
            </a:r>
          </a:p>
          <a:p>
            <a:pPr algn="ctr">
              <a:lnSpc>
                <a:spcPct val="70000"/>
              </a:lnSpc>
              <a:buFontTx/>
              <a:buNone/>
              <a:defRPr/>
            </a:pPr>
            <a:endParaRPr lang="en-US" altLang="en-US" sz="1400" dirty="0">
              <a:solidFill>
                <a:srgbClr val="222222"/>
              </a:solidFill>
              <a:latin typeface="Arial" panose="020B0604020202020204" pitchFamily="34" charset="0"/>
              <a:ea typeface="Tahoma" panose="020B0604030504040204" pitchFamily="34" charset="0"/>
              <a:cs typeface="Arial" panose="020B0604020202020204" pitchFamily="34" charset="0"/>
            </a:endParaRPr>
          </a:p>
          <a:p>
            <a:pPr algn="ctr">
              <a:lnSpc>
                <a:spcPct val="70000"/>
              </a:lnSpc>
              <a:buFontTx/>
              <a:buNone/>
              <a:defRPr/>
            </a:pPr>
            <a:r>
              <a:rPr lang="en-US" altLang="en-US" sz="1400" dirty="0">
                <a:solidFill>
                  <a:srgbClr val="222222"/>
                </a:solidFill>
                <a:latin typeface="Arial" panose="020B0604020202020204" pitchFamily="34" charset="0"/>
                <a:ea typeface="Tahoma" panose="020B0604030504040204" pitchFamily="34" charset="0"/>
                <a:cs typeface="Arial" panose="020B0604020202020204" pitchFamily="34" charset="0"/>
              </a:rPr>
              <a:t>Total = $1,534.86</a:t>
            </a:r>
            <a:endParaRPr lang="en-US" altLang="en-US" sz="1500" dirty="0">
              <a:solidFill>
                <a:srgbClr val="222222"/>
              </a:solidFill>
              <a:latin typeface="Arial" panose="020B0604020202020204" pitchFamily="34" charset="0"/>
              <a:ea typeface="Tahoma" panose="020B0604030504040204" pitchFamily="34" charset="0"/>
              <a:cs typeface="Arial" panose="020B0604020202020204" pitchFamily="34" charset="0"/>
            </a:endParaRPr>
          </a:p>
          <a:p>
            <a:pPr algn="ctr">
              <a:lnSpc>
                <a:spcPct val="70000"/>
              </a:lnSpc>
              <a:buFontTx/>
              <a:buNone/>
              <a:defRPr/>
            </a:pPr>
            <a:endParaRPr lang="en-US" altLang="en-US" sz="1000" dirty="0">
              <a:solidFill>
                <a:srgbClr val="222222"/>
              </a:solidFill>
              <a:latin typeface="Garamond" panose="02020404030301010803" pitchFamily="18" charset="0"/>
              <a:ea typeface="Tahoma" panose="020B0604030504040204" pitchFamily="34" charset="0"/>
              <a:cs typeface="Arial" panose="020B0604020202020204" pitchFamily="34" charset="0"/>
            </a:endParaRPr>
          </a:p>
          <a:p>
            <a:pPr>
              <a:lnSpc>
                <a:spcPct val="80000"/>
              </a:lnSpc>
              <a:buNone/>
            </a:pPr>
            <a:endParaRPr lang="en-US" altLang="en-US" sz="1400" dirty="0">
              <a:solidFill>
                <a:srgbClr val="222222"/>
              </a:solidFill>
              <a:latin typeface="Arial" panose="020B0604020202020204" pitchFamily="34" charset="0"/>
              <a:ea typeface="Tahoma" panose="020B0604030504040204" pitchFamily="34" charset="0"/>
              <a:cs typeface="Arial" panose="020B0604020202020204" pitchFamily="34" charset="0"/>
            </a:endParaRPr>
          </a:p>
        </p:txBody>
      </p:sp>
      <p:pic>
        <p:nvPicPr>
          <p:cNvPr id="6" name="Graphic 5">
            <a:extLst>
              <a:ext uri="{FF2B5EF4-FFF2-40B4-BE49-F238E27FC236}">
                <a16:creationId xmlns:a16="http://schemas.microsoft.com/office/drawing/2014/main" id="{7A940F65-5588-6AC0-7B43-5AE9207E5FEE}"/>
              </a:ext>
            </a:extLst>
          </p:cNvPr>
          <p:cNvPicPr>
            <a:picLocks noChangeAspect="1"/>
          </p:cNvPicPr>
          <p:nvPr/>
        </p:nvPicPr>
        <p:blipFill>
          <a:blip r:embed="rId2">
            <a:extLst>
              <a:ext uri="{96DAC541-7B7A-43D3-8B79-37D633B846F1}">
                <asvg:svgBlip xmlns:asvg="http://schemas.microsoft.com/office/drawing/2016/SVG/main" r:embed="rId3"/>
              </a:ext>
              <a:ext uri="{837473B0-CC2E-450A-ABE3-18F120FF3D39}">
                <a1611:picAttrSrcUrl xmlns:a1611="http://schemas.microsoft.com/office/drawing/2016/11/main" r:id="rId4"/>
              </a:ext>
            </a:extLst>
          </a:blip>
          <a:stretch>
            <a:fillRect/>
          </a:stretch>
        </p:blipFill>
        <p:spPr>
          <a:xfrm>
            <a:off x="5157939" y="5688049"/>
            <a:ext cx="352118" cy="375431"/>
          </a:xfrm>
          <a:prstGeom prst="rect">
            <a:avLst/>
          </a:prstGeom>
        </p:spPr>
      </p:pic>
      <p:pic>
        <p:nvPicPr>
          <p:cNvPr id="7" name="Graphic 6">
            <a:extLst>
              <a:ext uri="{FF2B5EF4-FFF2-40B4-BE49-F238E27FC236}">
                <a16:creationId xmlns:a16="http://schemas.microsoft.com/office/drawing/2014/main" id="{444A488D-1038-DE34-09E3-7FE0AC42FF61}"/>
              </a:ext>
            </a:extLst>
          </p:cNvPr>
          <p:cNvPicPr>
            <a:picLocks noChangeAspect="1"/>
          </p:cNvPicPr>
          <p:nvPr/>
        </p:nvPicPr>
        <p:blipFill>
          <a:blip r:embed="rId2">
            <a:extLst>
              <a:ext uri="{96DAC541-7B7A-43D3-8B79-37D633B846F1}">
                <asvg:svgBlip xmlns:asvg="http://schemas.microsoft.com/office/drawing/2016/SVG/main" r:embed="rId3"/>
              </a:ext>
              <a:ext uri="{837473B0-CC2E-450A-ABE3-18F120FF3D39}">
                <a1611:picAttrSrcUrl xmlns:a1611="http://schemas.microsoft.com/office/drawing/2016/11/main" r:id="rId4"/>
              </a:ext>
            </a:extLst>
          </a:blip>
          <a:stretch>
            <a:fillRect/>
          </a:stretch>
        </p:blipFill>
        <p:spPr>
          <a:xfrm>
            <a:off x="5157939" y="6366882"/>
            <a:ext cx="352118" cy="375431"/>
          </a:xfrm>
          <a:prstGeom prst="rect">
            <a:avLst/>
          </a:prstGeom>
        </p:spPr>
      </p:pic>
      <p:pic>
        <p:nvPicPr>
          <p:cNvPr id="9" name="Graphic 8">
            <a:extLst>
              <a:ext uri="{FF2B5EF4-FFF2-40B4-BE49-F238E27FC236}">
                <a16:creationId xmlns:a16="http://schemas.microsoft.com/office/drawing/2014/main" id="{A83A3452-85BA-809B-135F-4D0A05E1008F}"/>
              </a:ext>
            </a:extLst>
          </p:cNvPr>
          <p:cNvPicPr>
            <a:picLocks noChangeAspect="1"/>
          </p:cNvPicPr>
          <p:nvPr/>
        </p:nvPicPr>
        <p:blipFill>
          <a:blip r:embed="rId2">
            <a:extLst>
              <a:ext uri="{96DAC541-7B7A-43D3-8B79-37D633B846F1}">
                <asvg:svgBlip xmlns:asvg="http://schemas.microsoft.com/office/drawing/2016/SVG/main" r:embed="rId3"/>
              </a:ext>
              <a:ext uri="{837473B0-CC2E-450A-ABE3-18F120FF3D39}">
                <a1611:picAttrSrcUrl xmlns:a1611="http://schemas.microsoft.com/office/drawing/2016/11/main" r:id="rId4"/>
              </a:ext>
            </a:extLst>
          </a:blip>
          <a:stretch>
            <a:fillRect/>
          </a:stretch>
        </p:blipFill>
        <p:spPr>
          <a:xfrm>
            <a:off x="8534400" y="5688049"/>
            <a:ext cx="352118" cy="375431"/>
          </a:xfrm>
          <a:prstGeom prst="rect">
            <a:avLst/>
          </a:prstGeom>
        </p:spPr>
      </p:pic>
      <p:pic>
        <p:nvPicPr>
          <p:cNvPr id="10" name="Graphic 9">
            <a:extLst>
              <a:ext uri="{FF2B5EF4-FFF2-40B4-BE49-F238E27FC236}">
                <a16:creationId xmlns:a16="http://schemas.microsoft.com/office/drawing/2014/main" id="{62704D14-794B-4852-0A9E-CC270EDD5AA0}"/>
              </a:ext>
            </a:extLst>
          </p:cNvPr>
          <p:cNvPicPr>
            <a:picLocks noChangeAspect="1"/>
          </p:cNvPicPr>
          <p:nvPr/>
        </p:nvPicPr>
        <p:blipFill>
          <a:blip r:embed="rId2">
            <a:extLst>
              <a:ext uri="{96DAC541-7B7A-43D3-8B79-37D633B846F1}">
                <asvg:svgBlip xmlns:asvg="http://schemas.microsoft.com/office/drawing/2016/SVG/main" r:embed="rId3"/>
              </a:ext>
              <a:ext uri="{837473B0-CC2E-450A-ABE3-18F120FF3D39}">
                <a1611:picAttrSrcUrl xmlns:a1611="http://schemas.microsoft.com/office/drawing/2016/11/main" r:id="rId4"/>
              </a:ext>
            </a:extLst>
          </a:blip>
          <a:stretch>
            <a:fillRect/>
          </a:stretch>
        </p:blipFill>
        <p:spPr>
          <a:xfrm>
            <a:off x="8458200" y="6366520"/>
            <a:ext cx="352118" cy="375431"/>
          </a:xfrm>
          <a:prstGeom prst="rect">
            <a:avLst/>
          </a:prstGeom>
        </p:spPr>
      </p:pic>
    </p:spTree>
    <p:extLst>
      <p:ext uri="{BB962C8B-B14F-4D97-AF65-F5344CB8AC3E}">
        <p14:creationId xmlns:p14="http://schemas.microsoft.com/office/powerpoint/2010/main" val="30403927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24452</TotalTime>
  <Words>942</Words>
  <Application>Microsoft Office PowerPoint</Application>
  <PresentationFormat>On-screen Show (4:3)</PresentationFormat>
  <Paragraphs>181</Paragraphs>
  <Slides>2</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vt:i4>
      </vt:variant>
    </vt:vector>
  </HeadingPairs>
  <TitlesOfParts>
    <vt:vector size="13" baseType="lpstr">
      <vt:lpstr>Arial</vt:lpstr>
      <vt:lpstr>Arial Narrow</vt:lpstr>
      <vt:lpstr>Baskerville Old Face</vt:lpstr>
      <vt:lpstr>Bookman Old Style</vt:lpstr>
      <vt:lpstr>Calibri</vt:lpstr>
      <vt:lpstr>Courier New</vt:lpstr>
      <vt:lpstr>Garamond</vt:lpstr>
      <vt:lpstr>Monotype Corsiva</vt:lpstr>
      <vt:lpstr>Tahoma</vt:lpstr>
      <vt:lpstr>Times New Roman</vt:lpstr>
      <vt:lpstr>Office Theme</vt:lpstr>
      <vt:lpstr>PowerPoint Presentation</vt:lpstr>
      <vt:lpstr>PowerPoint Presentation</vt:lpstr>
    </vt:vector>
  </TitlesOfParts>
  <Company>Nahunta Friends Meeting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CJ Wilson</dc:creator>
  <cp:lastModifiedBy>CJ Wilson</cp:lastModifiedBy>
  <cp:revision>463</cp:revision>
  <cp:lastPrinted>2026-02-05T02:18:22Z</cp:lastPrinted>
  <dcterms:created xsi:type="dcterms:W3CDTF">2018-08-25T14:18:06Z</dcterms:created>
  <dcterms:modified xsi:type="dcterms:W3CDTF">2026-03-05T23:46:38Z</dcterms:modified>
</cp:coreProperties>
</file>