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4" d="100"/>
          <a:sy n="114" d="100"/>
        </p:scale>
        <p:origin x="221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057B88-AA7F-4B90-AB8A-FF8606FD3FD0}"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82414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57B88-AA7F-4B90-AB8A-FF8606FD3FD0}"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93024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57B88-AA7F-4B90-AB8A-FF8606FD3FD0}"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3372230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57B88-AA7F-4B90-AB8A-FF8606FD3FD0}"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96729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057B88-AA7F-4B90-AB8A-FF8606FD3FD0}"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61701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057B88-AA7F-4B90-AB8A-FF8606FD3FD0}"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7408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057B88-AA7F-4B90-AB8A-FF8606FD3FD0}" type="datetimeFigureOut">
              <a:rPr lang="en-US" smtClean="0"/>
              <a:t>7/9/2026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800771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057B88-AA7F-4B90-AB8A-FF8606FD3FD0}" type="datetimeFigureOut">
              <a:rPr lang="en-US" smtClean="0"/>
              <a:t>7/9/2026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3717985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057B88-AA7F-4B90-AB8A-FF8606FD3FD0}" type="datetimeFigureOut">
              <a:rPr lang="en-US" smtClean="0"/>
              <a:t>7/9/2026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3634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057B88-AA7F-4B90-AB8A-FF8606FD3FD0}"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817806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057B88-AA7F-4B90-AB8A-FF8606FD3FD0}"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610886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057B88-AA7F-4B90-AB8A-FF8606FD3FD0}" type="datetimeFigureOut">
              <a:rPr lang="en-US" smtClean="0"/>
              <a:t>7/9/2026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9D0AE-45E0-4CFD-A704-0EA76AEF150C}" type="slidenum">
              <a:rPr lang="en-US" smtClean="0"/>
              <a:t>‹#›</a:t>
            </a:fld>
            <a:endParaRPr lang="en-US"/>
          </a:p>
        </p:txBody>
      </p:sp>
    </p:spTree>
    <p:extLst>
      <p:ext uri="{BB962C8B-B14F-4D97-AF65-F5344CB8AC3E}">
        <p14:creationId xmlns:p14="http://schemas.microsoft.com/office/powerpoint/2010/main" val="3371918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4637" y="0"/>
            <a:ext cx="4308764" cy="6858000"/>
          </a:xfrm>
        </p:spPr>
        <p:txBody>
          <a:bodyPr>
            <a:normAutofit fontScale="55000" lnSpcReduction="20000"/>
          </a:bodyPr>
          <a:lstStyle/>
          <a:p>
            <a:pPr marL="0" indent="0" algn="ctr">
              <a:lnSpc>
                <a:spcPct val="70000"/>
              </a:lnSpc>
              <a:spcAft>
                <a:spcPts val="1200"/>
              </a:spcAft>
              <a:buNone/>
              <a:defRPr/>
            </a:pPr>
            <a:endParaRPr lang="en-US" altLang="en-US" sz="2200" b="1" dirty="0">
              <a:latin typeface="Arial" panose="020B0604020202020204" pitchFamily="34" charset="0"/>
              <a:cs typeface="Arial" panose="020B0604020202020204" pitchFamily="34" charset="0"/>
            </a:endParaRPr>
          </a:p>
          <a:p>
            <a:pPr marL="0" indent="0" algn="ctr">
              <a:lnSpc>
                <a:spcPct val="70000"/>
              </a:lnSpc>
              <a:spcAft>
                <a:spcPts val="1200"/>
              </a:spcAft>
              <a:buNone/>
              <a:defRPr/>
            </a:pPr>
            <a:r>
              <a:rPr lang="en-US" altLang="en-US" sz="2200" b="1" dirty="0">
                <a:latin typeface="Garamond" panose="02020404030301010803" pitchFamily="18" charset="0"/>
              </a:rPr>
              <a:t>Items needed to replenish the food pantry at</a:t>
            </a:r>
          </a:p>
          <a:p>
            <a:pPr algn="ctr">
              <a:lnSpc>
                <a:spcPct val="70000"/>
              </a:lnSpc>
              <a:buFontTx/>
              <a:buNone/>
              <a:defRPr/>
            </a:pPr>
            <a:r>
              <a:rPr lang="en-US" altLang="en-US" sz="2200" b="1" dirty="0">
                <a:latin typeface="Garamond" panose="02020404030301010803" pitchFamily="18" charset="0"/>
              </a:rPr>
              <a:t>United Church Ministries </a:t>
            </a:r>
          </a:p>
          <a:p>
            <a:pPr algn="ctr">
              <a:lnSpc>
                <a:spcPct val="70000"/>
              </a:lnSpc>
              <a:buFontTx/>
              <a:buNone/>
              <a:defRPr/>
            </a:pPr>
            <a:endParaRPr lang="en-US" altLang="en-US" sz="2000" dirty="0">
              <a:latin typeface="Garamond" panose="02020404030301010803" pitchFamily="18" charset="0"/>
            </a:endParaRPr>
          </a:p>
          <a:p>
            <a:pPr>
              <a:lnSpc>
                <a:spcPct val="70000"/>
              </a:lnSpc>
              <a:buFontTx/>
              <a:buNone/>
              <a:defRPr/>
            </a:pPr>
            <a:r>
              <a:rPr lang="en-US" altLang="en-US" sz="2000" dirty="0">
                <a:latin typeface="Garamond" panose="02020404030301010803" pitchFamily="18" charset="0"/>
              </a:rPr>
              <a:t>Cereal			Pop-tarts</a:t>
            </a:r>
          </a:p>
          <a:p>
            <a:pPr>
              <a:lnSpc>
                <a:spcPct val="70000"/>
              </a:lnSpc>
              <a:buFontTx/>
              <a:buNone/>
              <a:defRPr/>
            </a:pPr>
            <a:r>
              <a:rPr lang="en-US" altLang="en-US" sz="2000" dirty="0">
                <a:latin typeface="Garamond" panose="02020404030301010803" pitchFamily="18" charset="0"/>
              </a:rPr>
              <a:t>Grits			Oatmeal</a:t>
            </a:r>
          </a:p>
          <a:p>
            <a:pPr>
              <a:lnSpc>
                <a:spcPct val="70000"/>
              </a:lnSpc>
              <a:buFontTx/>
              <a:buNone/>
              <a:defRPr/>
            </a:pPr>
            <a:r>
              <a:rPr lang="en-US" altLang="en-US" sz="2000" dirty="0">
                <a:latin typeface="Garamond" panose="02020404030301010803" pitchFamily="18" charset="0"/>
              </a:rPr>
              <a:t>Fruit Grain Bars		Granola Bars</a:t>
            </a:r>
          </a:p>
          <a:p>
            <a:pPr>
              <a:lnSpc>
                <a:spcPct val="70000"/>
              </a:lnSpc>
              <a:buFontTx/>
              <a:buNone/>
              <a:defRPr/>
            </a:pPr>
            <a:r>
              <a:rPr lang="en-US" altLang="en-US" sz="2000" dirty="0">
                <a:latin typeface="Garamond" panose="02020404030301010803" pitchFamily="18" charset="0"/>
              </a:rPr>
              <a:t>Pork &amp; Beans 		Chunky soups</a:t>
            </a:r>
          </a:p>
          <a:p>
            <a:pPr>
              <a:lnSpc>
                <a:spcPct val="70000"/>
              </a:lnSpc>
              <a:buFontTx/>
              <a:buNone/>
              <a:defRPr/>
            </a:pPr>
            <a:r>
              <a:rPr lang="en-US" altLang="en-US" sz="2000" dirty="0">
                <a:latin typeface="Garamond" panose="02020404030301010803" pitchFamily="18" charset="0"/>
              </a:rPr>
              <a:t>Rice			Pasta</a:t>
            </a:r>
          </a:p>
          <a:p>
            <a:pPr>
              <a:lnSpc>
                <a:spcPct val="70000"/>
              </a:lnSpc>
              <a:buFontTx/>
              <a:buNone/>
              <a:defRPr/>
            </a:pPr>
            <a:r>
              <a:rPr lang="en-US" altLang="en-US" sz="2000" dirty="0">
                <a:latin typeface="Garamond" panose="02020404030301010803" pitchFamily="18" charset="0"/>
              </a:rPr>
              <a:t>Mashed Potatoes	Ramen noodles</a:t>
            </a:r>
          </a:p>
          <a:p>
            <a:pPr>
              <a:lnSpc>
                <a:spcPct val="70000"/>
              </a:lnSpc>
              <a:buFontTx/>
              <a:buNone/>
              <a:defRPr/>
            </a:pPr>
            <a:r>
              <a:rPr lang="en-US" altLang="en-US" sz="2000" dirty="0">
                <a:latin typeface="Garamond" panose="02020404030301010803" pitchFamily="18" charset="0"/>
              </a:rPr>
              <a:t>Mac &amp; Cheese		Spaghetti Sauce and Noodles</a:t>
            </a:r>
          </a:p>
          <a:p>
            <a:pPr>
              <a:lnSpc>
                <a:spcPct val="70000"/>
              </a:lnSpc>
              <a:buFontTx/>
              <a:buNone/>
              <a:defRPr/>
            </a:pPr>
            <a:r>
              <a:rPr lang="en-US" altLang="en-US" sz="2000" dirty="0">
                <a:latin typeface="Garamond" panose="02020404030301010803" pitchFamily="18" charset="0"/>
              </a:rPr>
              <a:t>Peanut butter		Jams/Jellies (store bought)</a:t>
            </a:r>
          </a:p>
          <a:p>
            <a:pPr>
              <a:lnSpc>
                <a:spcPct val="70000"/>
              </a:lnSpc>
              <a:buFontTx/>
              <a:buNone/>
              <a:defRPr/>
            </a:pPr>
            <a:r>
              <a:rPr lang="en-US" altLang="en-US" sz="2000" dirty="0">
                <a:latin typeface="Garamond" panose="02020404030301010803" pitchFamily="18" charset="0"/>
              </a:rPr>
              <a:t>Canned fruit		Chef Boyardee (lasagna, </a:t>
            </a:r>
            <a:r>
              <a:rPr lang="en-US" altLang="en-US" sz="2000" dirty="0" err="1">
                <a:latin typeface="Garamond" panose="02020404030301010803" pitchFamily="18" charset="0"/>
              </a:rPr>
              <a:t>ravioli,spaghetti</a:t>
            </a:r>
            <a:r>
              <a:rPr lang="en-US" altLang="en-US" sz="2000" dirty="0">
                <a:latin typeface="Garamond" panose="02020404030301010803" pitchFamily="18" charset="0"/>
              </a:rPr>
              <a:t>)</a:t>
            </a:r>
          </a:p>
          <a:p>
            <a:pPr>
              <a:lnSpc>
                <a:spcPct val="70000"/>
              </a:lnSpc>
              <a:buFontTx/>
              <a:buNone/>
              <a:defRPr/>
            </a:pPr>
            <a:r>
              <a:rPr lang="en-US" altLang="en-US" sz="2000" dirty="0">
                <a:latin typeface="Garamond" panose="02020404030301010803" pitchFamily="18" charset="0"/>
              </a:rPr>
              <a:t>Crackers (Saltines, “nabs”, </a:t>
            </a:r>
            <a:r>
              <a:rPr lang="en-US" altLang="en-US" sz="2000" dirty="0" err="1">
                <a:latin typeface="Garamond" panose="02020404030301010803" pitchFamily="18" charset="0"/>
              </a:rPr>
              <a:t>etc</a:t>
            </a:r>
            <a:r>
              <a:rPr lang="en-US" altLang="en-US" sz="2000" dirty="0">
                <a:latin typeface="Garamond" panose="02020404030301010803" pitchFamily="18" charset="0"/>
              </a:rPr>
              <a:t>)	Canned meats (Vienna sausages, Spam, 		                         tuna, ham, chicken)</a:t>
            </a:r>
          </a:p>
          <a:p>
            <a:pPr>
              <a:lnSpc>
                <a:spcPct val="70000"/>
              </a:lnSpc>
              <a:buFontTx/>
              <a:buNone/>
              <a:defRPr/>
            </a:pPr>
            <a:r>
              <a:rPr lang="en-US" altLang="en-US" sz="2000" dirty="0">
                <a:latin typeface="Garamond" panose="02020404030301010803" pitchFamily="18" charset="0"/>
              </a:rPr>
              <a:t>Canned vegetables (potatoes, carrots, mixed vegetables, beans) </a:t>
            </a:r>
          </a:p>
          <a:p>
            <a:pPr>
              <a:lnSpc>
                <a:spcPct val="70000"/>
              </a:lnSpc>
              <a:buFontTx/>
              <a:buNone/>
              <a:defRPr/>
            </a:pPr>
            <a:r>
              <a:rPr lang="en-US" altLang="en-US" sz="2000" dirty="0">
                <a:latin typeface="Garamond" panose="02020404030301010803" pitchFamily="18" charset="0"/>
              </a:rPr>
              <a:t>NO CORN OR GREEN BEANS PLEASE!</a:t>
            </a:r>
          </a:p>
          <a:p>
            <a:pPr>
              <a:lnSpc>
                <a:spcPct val="70000"/>
              </a:lnSpc>
              <a:buFontTx/>
              <a:buNone/>
              <a:defRPr/>
            </a:pPr>
            <a:endParaRPr lang="en-US" altLang="en-US" sz="2000" dirty="0">
              <a:latin typeface="Garamond" panose="02020404030301010803" pitchFamily="18" charset="0"/>
            </a:endParaRPr>
          </a:p>
          <a:p>
            <a:pPr algn="ctr">
              <a:lnSpc>
                <a:spcPct val="70000"/>
              </a:lnSpc>
              <a:buFontTx/>
              <a:buNone/>
              <a:defRPr/>
            </a:pPr>
            <a:r>
              <a:rPr lang="en-US" altLang="en-US" sz="2000" dirty="0">
                <a:latin typeface="Arial" panose="020B0604020202020204" pitchFamily="34" charset="0"/>
                <a:cs typeface="Arial" panose="020B0604020202020204" pitchFamily="34" charset="0"/>
              </a:rPr>
              <a:t>~~~~~~~~~~~~~~~~~~~~~~~~~~~~~~~~~~~~~~~~~~~~~~~~~~</a:t>
            </a:r>
            <a:endParaRPr lang="en-US" sz="2000" dirty="0">
              <a:solidFill>
                <a:srgbClr val="222222"/>
              </a:solidFill>
              <a:latin typeface="Garamond" panose="02020404030301010803" pitchFamily="18" charset="0"/>
            </a:endParaRPr>
          </a:p>
          <a:p>
            <a:pPr algn="ctr">
              <a:lnSpc>
                <a:spcPct val="70000"/>
              </a:lnSpc>
              <a:buFontTx/>
              <a:buNone/>
              <a:defRPr/>
            </a:pPr>
            <a:endParaRPr lang="en-US" sz="2200" dirty="0">
              <a:solidFill>
                <a:srgbClr val="222222"/>
              </a:solidFill>
              <a:latin typeface="Garamond" panose="02020404030301010803" pitchFamily="18" charset="0"/>
            </a:endParaRPr>
          </a:p>
          <a:p>
            <a:pPr algn="ctr">
              <a:lnSpc>
                <a:spcPct val="70000"/>
              </a:lnSpc>
              <a:buFontTx/>
              <a:buNone/>
              <a:defRPr/>
            </a:pPr>
            <a:r>
              <a:rPr lang="en-US" sz="2200" dirty="0">
                <a:solidFill>
                  <a:srgbClr val="222222"/>
                </a:solidFill>
                <a:latin typeface="Garamond" panose="02020404030301010803" pitchFamily="18" charset="0"/>
              </a:rPr>
              <a:t>Union Grove has a food pantry open </a:t>
            </a:r>
          </a:p>
          <a:p>
            <a:pPr algn="ctr">
              <a:lnSpc>
                <a:spcPct val="70000"/>
              </a:lnSpc>
              <a:buFontTx/>
              <a:buNone/>
              <a:defRPr/>
            </a:pPr>
            <a:r>
              <a:rPr lang="en-US" sz="2200" dirty="0">
                <a:solidFill>
                  <a:srgbClr val="222222"/>
                </a:solidFill>
                <a:latin typeface="Garamond" panose="02020404030301010803" pitchFamily="18" charset="0"/>
              </a:rPr>
              <a:t>1</a:t>
            </a:r>
            <a:r>
              <a:rPr lang="en-US" sz="2200" baseline="30000" dirty="0">
                <a:solidFill>
                  <a:srgbClr val="222222"/>
                </a:solidFill>
                <a:latin typeface="Garamond" panose="02020404030301010803" pitchFamily="18" charset="0"/>
              </a:rPr>
              <a:t>st</a:t>
            </a:r>
            <a:r>
              <a:rPr lang="en-US" sz="2200" dirty="0">
                <a:solidFill>
                  <a:srgbClr val="222222"/>
                </a:solidFill>
                <a:latin typeface="Garamond" panose="02020404030301010803" pitchFamily="18" charset="0"/>
              </a:rPr>
              <a:t> and 3</a:t>
            </a:r>
            <a:r>
              <a:rPr lang="en-US" sz="2200" baseline="30000" dirty="0">
                <a:solidFill>
                  <a:srgbClr val="222222"/>
                </a:solidFill>
                <a:latin typeface="Garamond" panose="02020404030301010803" pitchFamily="18" charset="0"/>
              </a:rPr>
              <a:t>rd</a:t>
            </a:r>
            <a:r>
              <a:rPr lang="en-US" sz="2200" dirty="0">
                <a:solidFill>
                  <a:srgbClr val="222222"/>
                </a:solidFill>
                <a:latin typeface="Garamond" panose="02020404030301010803" pitchFamily="18" charset="0"/>
              </a:rPr>
              <a:t> Tuesday of every month </a:t>
            </a:r>
          </a:p>
          <a:p>
            <a:pPr algn="ctr">
              <a:lnSpc>
                <a:spcPct val="70000"/>
              </a:lnSpc>
              <a:buFontTx/>
              <a:buNone/>
              <a:defRPr/>
            </a:pPr>
            <a:r>
              <a:rPr lang="en-US" sz="2200" dirty="0">
                <a:solidFill>
                  <a:srgbClr val="222222"/>
                </a:solidFill>
                <a:latin typeface="Garamond" panose="02020404030301010803" pitchFamily="18" charset="0"/>
              </a:rPr>
              <a:t>from 10:00 a.m. – 12:00 p.m.</a:t>
            </a:r>
            <a:endParaRPr lang="en-US" sz="2200" b="0" i="0" dirty="0">
              <a:solidFill>
                <a:srgbClr val="222222"/>
              </a:solidFill>
              <a:effectLst/>
              <a:latin typeface="Garamond" panose="02020404030301010803" pitchFamily="18" charset="0"/>
            </a:endParaRPr>
          </a:p>
          <a:p>
            <a:pPr algn="ctr">
              <a:lnSpc>
                <a:spcPct val="70000"/>
              </a:lnSpc>
              <a:buFontTx/>
              <a:buNone/>
              <a:defRPr/>
            </a:pPr>
            <a:r>
              <a:rPr lang="en-US" altLang="en-US" sz="2200" dirty="0">
                <a:latin typeface="Garamond" panose="02020404030301010803" pitchFamily="18" charset="0"/>
              </a:rPr>
              <a:t>We are donating to this </a:t>
            </a:r>
          </a:p>
          <a:p>
            <a:pPr algn="ctr">
              <a:lnSpc>
                <a:spcPct val="70000"/>
              </a:lnSpc>
              <a:buFontTx/>
              <a:buNone/>
              <a:defRPr/>
            </a:pPr>
            <a:r>
              <a:rPr lang="en-US" altLang="en-US" sz="2200" dirty="0">
                <a:latin typeface="Garamond" panose="02020404030301010803" pitchFamily="18" charset="0"/>
              </a:rPr>
              <a:t>ministry to help provide food for the needy.</a:t>
            </a:r>
          </a:p>
          <a:p>
            <a:pPr algn="ctr">
              <a:lnSpc>
                <a:spcPct val="70000"/>
              </a:lnSpc>
              <a:buFontTx/>
              <a:buNone/>
              <a:defRPr/>
            </a:pPr>
            <a:r>
              <a:rPr lang="en-US" sz="2200" b="1" i="0" dirty="0">
                <a:solidFill>
                  <a:srgbClr val="222222"/>
                </a:solidFill>
                <a:effectLst/>
                <a:latin typeface="Garamond" panose="02020404030301010803" pitchFamily="18" charset="0"/>
              </a:rPr>
              <a:t>**No </a:t>
            </a:r>
            <a:r>
              <a:rPr lang="en-US" sz="2200" b="1" dirty="0">
                <a:solidFill>
                  <a:srgbClr val="222222"/>
                </a:solidFill>
                <a:latin typeface="Garamond" panose="02020404030301010803" pitchFamily="18" charset="0"/>
              </a:rPr>
              <a:t>Perishable Foods**</a:t>
            </a:r>
            <a:endParaRPr lang="en-US" sz="2500" dirty="0">
              <a:solidFill>
                <a:srgbClr val="222222"/>
              </a:solidFill>
              <a:latin typeface="Comic Sans MS" panose="030F0702030302020204" pitchFamily="66" charset="0"/>
            </a:endParaRPr>
          </a:p>
          <a:p>
            <a:pPr algn="ctr">
              <a:lnSpc>
                <a:spcPct val="70000"/>
              </a:lnSpc>
              <a:buFontTx/>
              <a:buNone/>
              <a:defRPr/>
            </a:pPr>
            <a:endParaRPr lang="en-US" sz="2500" dirty="0">
              <a:solidFill>
                <a:srgbClr val="222222"/>
              </a:solidFill>
              <a:latin typeface="Comic Sans MS" panose="030F0702030302020204" pitchFamily="66" charset="0"/>
            </a:endParaRPr>
          </a:p>
          <a:p>
            <a:pPr algn="ctr">
              <a:lnSpc>
                <a:spcPct val="70000"/>
              </a:lnSpc>
              <a:buFontTx/>
              <a:buNone/>
              <a:defRPr/>
            </a:pPr>
            <a:r>
              <a:rPr lang="en-US" sz="2200" dirty="0">
                <a:solidFill>
                  <a:srgbClr val="222222"/>
                </a:solidFill>
                <a:latin typeface="Garamond" panose="02020404030301010803" pitchFamily="18" charset="0"/>
              </a:rPr>
              <a:t>~~~~~~~~~~~~~~~~~~~~~~~~~~~~~~~~~~~~~~~~</a:t>
            </a:r>
          </a:p>
          <a:p>
            <a:pPr algn="ctr">
              <a:lnSpc>
                <a:spcPct val="80000"/>
              </a:lnSpc>
              <a:buNone/>
            </a:pPr>
            <a:endPar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Summer Reading Program</a:t>
            </a:r>
          </a:p>
          <a:p>
            <a:pPr algn="ctr">
              <a:lnSpc>
                <a:spcPct val="80000"/>
              </a:lnSpc>
              <a:buNone/>
            </a:pPr>
            <a:endPar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Stop by the Children’s Library</a:t>
            </a: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Between Sunday School and Worship</a:t>
            </a:r>
          </a:p>
          <a:p>
            <a:pPr algn="ctr">
              <a:lnSpc>
                <a:spcPct val="80000"/>
              </a:lnSpc>
              <a:buNone/>
            </a:pPr>
            <a:endPar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Preschool thru high school</a:t>
            </a: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There will be a celebration party </a:t>
            </a: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for all who complete the program </a:t>
            </a:r>
          </a:p>
          <a:p>
            <a:pPr algn="ctr">
              <a:lnSpc>
                <a:spcPct val="80000"/>
              </a:lnSpc>
              <a:buNone/>
            </a:pPr>
            <a:endPar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Any questions, please see one of the </a:t>
            </a: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library committee members:</a:t>
            </a:r>
          </a:p>
          <a:p>
            <a:pPr algn="ctr">
              <a:lnSpc>
                <a:spcPct val="80000"/>
              </a:lnSpc>
              <a:buNone/>
            </a:pPr>
            <a:r>
              <a:rPr lang="en-US" altLang="en-US" sz="2400" dirty="0">
                <a:solidFill>
                  <a:srgbClr val="222222"/>
                </a:solidFill>
                <a:latin typeface="Arial" panose="020B0604020202020204" pitchFamily="34" charset="0"/>
                <a:ea typeface="Tahoma" panose="020B0604030504040204" pitchFamily="34" charset="0"/>
                <a:cs typeface="Arial" panose="020B0604020202020204" pitchFamily="34" charset="0"/>
              </a:rPr>
              <a:t>Deana Gardner, Kathie Fields or Thesia Howell</a:t>
            </a:r>
            <a:endParaRPr lang="en-US" sz="2200" dirty="0">
              <a:solidFill>
                <a:srgbClr val="222222"/>
              </a:solidFill>
              <a:latin typeface="Garamond" panose="02020404030301010803" pitchFamily="18" charset="0"/>
            </a:endParaRPr>
          </a:p>
          <a:p>
            <a:pPr algn="ctr">
              <a:lnSpc>
                <a:spcPct val="70000"/>
              </a:lnSpc>
              <a:buFontTx/>
              <a:buNone/>
              <a:defRPr/>
            </a:pPr>
            <a:r>
              <a:rPr lang="en-US" sz="2200" dirty="0">
                <a:solidFill>
                  <a:srgbClr val="222222"/>
                </a:solidFill>
                <a:latin typeface="Garamond" panose="02020404030301010803" pitchFamily="18" charset="0"/>
              </a:rPr>
              <a:t>~~~~~~~~~~~~~~~~~~~~~~~~~~~~~~~~~~~~~~~~</a:t>
            </a:r>
          </a:p>
          <a:p>
            <a:pPr algn="ctr">
              <a:lnSpc>
                <a:spcPct val="70000"/>
              </a:lnSpc>
              <a:buFontTx/>
              <a:buNone/>
              <a:defRPr/>
            </a:pPr>
            <a:endParaRPr lang="en-US" sz="2200" dirty="0">
              <a:solidFill>
                <a:srgbClr val="222222"/>
              </a:solidFill>
              <a:latin typeface="Garamond" panose="02020404030301010803" pitchFamily="18" charset="0"/>
            </a:endParaRPr>
          </a:p>
          <a:p>
            <a:pPr algn="ctr">
              <a:lnSpc>
                <a:spcPct val="70000"/>
              </a:lnSpc>
              <a:buFontTx/>
              <a:buNone/>
              <a:defRPr/>
            </a:pPr>
            <a:r>
              <a:rPr lang="en-US" sz="2200" dirty="0">
                <a:solidFill>
                  <a:srgbClr val="222222"/>
                </a:solidFill>
                <a:latin typeface="Garamond" panose="02020404030301010803" pitchFamily="18" charset="0"/>
              </a:rPr>
              <a:t>Attendance and Offering for </a:t>
            </a:r>
          </a:p>
          <a:p>
            <a:pPr algn="ctr">
              <a:lnSpc>
                <a:spcPct val="70000"/>
              </a:lnSpc>
              <a:buFontTx/>
              <a:buNone/>
              <a:defRPr/>
            </a:pPr>
            <a:r>
              <a:rPr lang="en-US" sz="2200" dirty="0">
                <a:solidFill>
                  <a:srgbClr val="222222"/>
                </a:solidFill>
                <a:latin typeface="Garamond" panose="02020404030301010803" pitchFamily="18" charset="0"/>
              </a:rPr>
              <a:t>Sunday, July 5, 2026</a:t>
            </a:r>
          </a:p>
          <a:p>
            <a:pPr algn="ctr">
              <a:lnSpc>
                <a:spcPct val="70000"/>
              </a:lnSpc>
              <a:buFontTx/>
              <a:buNone/>
              <a:defRPr/>
            </a:pPr>
            <a:r>
              <a:rPr lang="en-US" sz="2200" dirty="0">
                <a:solidFill>
                  <a:srgbClr val="222222"/>
                </a:solidFill>
                <a:latin typeface="Garamond" panose="02020404030301010803" pitchFamily="18" charset="0"/>
              </a:rPr>
              <a:t>Attendance 86</a:t>
            </a:r>
          </a:p>
          <a:p>
            <a:pPr algn="ctr">
              <a:lnSpc>
                <a:spcPct val="70000"/>
              </a:lnSpc>
              <a:buFontTx/>
              <a:buNone/>
              <a:defRPr/>
            </a:pPr>
            <a:r>
              <a:rPr lang="en-US" sz="2200" dirty="0">
                <a:solidFill>
                  <a:srgbClr val="222222"/>
                </a:solidFill>
                <a:latin typeface="Garamond" panose="02020404030301010803" pitchFamily="18" charset="0"/>
              </a:rPr>
              <a:t>Offering $3,944.10</a:t>
            </a:r>
          </a:p>
          <a:p>
            <a:pPr algn="ctr">
              <a:lnSpc>
                <a:spcPct val="70000"/>
              </a:lnSpc>
              <a:buFontTx/>
              <a:buNone/>
              <a:defRPr/>
            </a:pPr>
            <a:endParaRPr lang="en-US" sz="2200" dirty="0">
              <a:solidFill>
                <a:srgbClr val="222222"/>
              </a:solidFill>
              <a:latin typeface="Garamond" panose="02020404030301010803" pitchFamily="18" charset="0"/>
            </a:endParaRPr>
          </a:p>
          <a:p>
            <a:pPr algn="ctr">
              <a:lnSpc>
                <a:spcPct val="70000"/>
              </a:lnSpc>
              <a:buFontTx/>
              <a:buNone/>
              <a:defRPr/>
            </a:pPr>
            <a:endParaRPr lang="en-US" sz="2000" dirty="0">
              <a:solidFill>
                <a:srgbClr val="222222"/>
              </a:solidFill>
              <a:latin typeface="Garamond" panose="02020404030301010803" pitchFamily="18" charset="0"/>
            </a:endParaRPr>
          </a:p>
          <a:p>
            <a:pPr algn="ctr">
              <a:lnSpc>
                <a:spcPct val="70000"/>
              </a:lnSpc>
              <a:buFontTx/>
              <a:buNone/>
              <a:defRPr/>
            </a:pPr>
            <a:endParaRPr lang="en-US" sz="2000" dirty="0">
              <a:solidFill>
                <a:srgbClr val="222222"/>
              </a:solidFill>
              <a:latin typeface="Garamond" panose="02020404030301010803" pitchFamily="18" charset="0"/>
            </a:endParaRPr>
          </a:p>
          <a:p>
            <a:pPr marL="0" indent="0">
              <a:lnSpc>
                <a:spcPct val="70000"/>
              </a:lnSpc>
              <a:spcAft>
                <a:spcPts val="1200"/>
              </a:spcAft>
              <a:buNone/>
              <a:defRPr/>
            </a:pPr>
            <a:endParaRPr lang="en-US" altLang="en-US" sz="1400"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b="1"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dirty="0">
              <a:latin typeface="Arial" panose="020B0604020202020204" pitchFamily="34" charset="0"/>
              <a:cs typeface="Arial" panose="020B0604020202020204" pitchFamily="34" charset="0"/>
            </a:endParaRPr>
          </a:p>
          <a:p>
            <a:pPr marL="0" indent="0">
              <a:lnSpc>
                <a:spcPct val="70000"/>
              </a:lnSpc>
              <a:buNone/>
              <a:defRPr/>
            </a:pPr>
            <a:endParaRPr lang="en-US" sz="2000" b="0" i="0" dirty="0">
              <a:solidFill>
                <a:srgbClr val="222222"/>
              </a:solidFill>
              <a:effectLst/>
              <a:latin typeface="Garamond" panose="02020404030301010803" pitchFamily="18" charset="0"/>
            </a:endParaRPr>
          </a:p>
          <a:p>
            <a:pPr marL="0" indent="0">
              <a:lnSpc>
                <a:spcPct val="80000"/>
              </a:lnSpc>
              <a:buNone/>
            </a:pPr>
            <a:endParaRPr lang="en-US" sz="2000" dirty="0">
              <a:solidFill>
                <a:srgbClr val="000000"/>
              </a:solidFill>
              <a:latin typeface="Arial" panose="020B0604020202020204" pitchFamily="34" charset="0"/>
              <a:cs typeface="Arial" panose="020B0604020202020204" pitchFamily="34" charset="0"/>
            </a:endParaRPr>
          </a:p>
          <a:p>
            <a:pPr marL="0" indent="0">
              <a:lnSpc>
                <a:spcPct val="80000"/>
              </a:lnSpc>
              <a:buNone/>
            </a:pPr>
            <a:endParaRPr lang="en-US" sz="2000" dirty="0">
              <a:solidFill>
                <a:srgbClr val="000000"/>
              </a:solidFill>
              <a:latin typeface="Arial" panose="020B0604020202020204" pitchFamily="34" charset="0"/>
              <a:cs typeface="Arial" panose="020B0604020202020204" pitchFamily="34" charset="0"/>
            </a:endParaRPr>
          </a:p>
          <a:p>
            <a:pPr marL="0" marR="227330" indent="0" algn="ctr">
              <a:spcBef>
                <a:spcPts val="0"/>
              </a:spcBef>
              <a:spcAft>
                <a:spcPts val="0"/>
              </a:spcAft>
              <a:buNone/>
            </a:pPr>
            <a:endPar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227330" indent="0">
              <a:spcBef>
                <a:spcPts val="0"/>
              </a:spcBef>
              <a:spcAft>
                <a:spcPts val="0"/>
              </a:spcAft>
              <a:buNone/>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227330" indent="0">
              <a:spcBef>
                <a:spcPts val="0"/>
              </a:spcBef>
              <a:spcAft>
                <a:spcPts val="0"/>
              </a:spcAft>
              <a:buNone/>
            </a:pPr>
            <a:endParaRPr lang="en-US" sz="1800" dirty="0">
              <a:effectLst/>
              <a:latin typeface="Courier New" panose="02070309020205020404" pitchFamily="49" charset="0"/>
              <a:ea typeface="Times New Roman" panose="02020603050405020304" pitchFamily="18" charset="0"/>
              <a:cs typeface="Times New Roman" panose="02020603050405020304" pitchFamily="18" charset="0"/>
            </a:endParaRPr>
          </a:p>
          <a:p>
            <a:pPr algn="ctr">
              <a:lnSpc>
                <a:spcPct val="80000"/>
              </a:lnSpc>
            </a:pPr>
            <a:endParaRPr lang="en-US" sz="1400" b="1" dirty="0">
              <a:solidFill>
                <a:srgbClr val="000000"/>
              </a:solidFill>
              <a:latin typeface="Arial" panose="020B0604020202020204" pitchFamily="34" charset="0"/>
              <a:cs typeface="Arial" panose="020B0604020202020204" pitchFamily="34" charset="0"/>
            </a:endParaRPr>
          </a:p>
          <a:p>
            <a:pPr marL="0" indent="0">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Garamond" panose="02020404030301010803" pitchFamily="18" charset="0"/>
              <a:cs typeface="Arial" panose="020B0604020202020204" pitchFamily="34" charset="0"/>
            </a:endParaRPr>
          </a:p>
          <a:p>
            <a:pPr algn="ctr">
              <a:lnSpc>
                <a:spcPct val="80000"/>
              </a:lnSpc>
              <a:buNone/>
            </a:pPr>
            <a:endParaRPr lang="en-US" sz="1400" dirty="0">
              <a:solidFill>
                <a:srgbClr val="000000"/>
              </a:solidFill>
              <a:latin typeface="Arial" panose="020B0604020202020204" pitchFamily="34" charset="0"/>
              <a:cs typeface="Arial" panose="020B0604020202020204" pitchFamily="34" charset="0"/>
            </a:endParaRPr>
          </a:p>
          <a:p>
            <a:pPr marL="0" indent="0" algn="ctr">
              <a:buNone/>
            </a:pPr>
            <a:endParaRPr lang="en-US" sz="1400" dirty="0">
              <a:solidFill>
                <a:srgbClr val="000000"/>
              </a:solidFill>
              <a:latin typeface="Arial" panose="020B0604020202020204" pitchFamily="34" charset="0"/>
              <a:cs typeface="Arial" panose="020B0604020202020204" pitchFamily="34" charset="0"/>
            </a:endParaRPr>
          </a:p>
          <a:p>
            <a:pPr marL="0" indent="0" algn="ctr">
              <a:buNone/>
            </a:pPr>
            <a:endParaRPr lang="en-US" sz="1400" dirty="0">
              <a:solidFill>
                <a:srgbClr val="000000"/>
              </a:solidFill>
              <a:latin typeface="Arial" panose="020B0604020202020204" pitchFamily="34" charset="0"/>
              <a:cs typeface="Arial" panose="020B0604020202020204" pitchFamily="34" charset="0"/>
            </a:endParaRPr>
          </a:p>
        </p:txBody>
      </p:sp>
      <p:sp>
        <p:nvSpPr>
          <p:cNvPr id="6" name="Content Placeholder 5"/>
          <p:cNvSpPr>
            <a:spLocks noGrp="1"/>
          </p:cNvSpPr>
          <p:nvPr>
            <p:ph sz="half" idx="2"/>
          </p:nvPr>
        </p:nvSpPr>
        <p:spPr>
          <a:xfrm>
            <a:off x="4779818" y="0"/>
            <a:ext cx="4329545" cy="6858000"/>
          </a:xfrm>
        </p:spPr>
        <p:txBody>
          <a:bodyPr>
            <a:normAutofit fontScale="55000" lnSpcReduction="20000"/>
          </a:bodyPr>
          <a:lstStyle/>
          <a:p>
            <a:pPr marL="0" indent="0" algn="ctr">
              <a:buNone/>
            </a:pPr>
            <a:endParaRPr lang="en-US" sz="3200" dirty="0">
              <a:latin typeface="Monotype Corsiva" panose="03010101010201010101" pitchFamily="66" charset="0"/>
            </a:endParaRPr>
          </a:p>
          <a:p>
            <a:pPr marL="0" indent="0" algn="ctr">
              <a:buNone/>
            </a:pPr>
            <a:r>
              <a:rPr lang="en-US" sz="5100" dirty="0">
                <a:latin typeface="Monotype Corsiva" panose="03010101010201010101" pitchFamily="66" charset="0"/>
              </a:rPr>
              <a:t>Nahunta Friends </a:t>
            </a:r>
          </a:p>
          <a:p>
            <a:pPr marL="0" indent="0" algn="ctr">
              <a:buNone/>
            </a:pPr>
            <a:r>
              <a:rPr lang="en-US" sz="5100" dirty="0">
                <a:latin typeface="Monotype Corsiva" panose="03010101010201010101" pitchFamily="66" charset="0"/>
              </a:rPr>
              <a:t>Meeting</a:t>
            </a: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20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a:p>
            <a:pPr marL="0" indent="0" algn="ctr">
              <a:spcBef>
                <a:spcPts val="0"/>
              </a:spcBef>
              <a:buNone/>
            </a:pPr>
            <a:r>
              <a:rPr lang="en-US" sz="2900" dirty="0">
                <a:latin typeface="Monotype Corsiva" panose="03010101010201010101" pitchFamily="66" charset="0"/>
              </a:rPr>
              <a:t>2537 NC 581 North Pikeville, NC 27863</a:t>
            </a:r>
          </a:p>
          <a:p>
            <a:pPr marL="0" indent="0" algn="ctr">
              <a:spcBef>
                <a:spcPts val="0"/>
              </a:spcBef>
              <a:buNone/>
            </a:pPr>
            <a:endParaRPr lang="en-US" sz="2900" dirty="0">
              <a:latin typeface="Monotype Corsiva" panose="03010101010201010101" pitchFamily="66" charset="0"/>
            </a:endParaRPr>
          </a:p>
          <a:p>
            <a:pPr marL="0" indent="0" algn="ctr">
              <a:spcBef>
                <a:spcPts val="0"/>
              </a:spcBef>
              <a:buNone/>
            </a:pPr>
            <a:r>
              <a:rPr lang="en-US" sz="2900" dirty="0">
                <a:latin typeface="Monotype Corsiva" panose="03010101010201010101" pitchFamily="66" charset="0"/>
              </a:rPr>
              <a:t>Randy Quate, Pastor</a:t>
            </a:r>
          </a:p>
          <a:p>
            <a:pPr marL="0" indent="0" algn="ctr">
              <a:spcBef>
                <a:spcPts val="0"/>
              </a:spcBef>
              <a:buNone/>
            </a:pPr>
            <a:r>
              <a:rPr lang="en-US" sz="2900" dirty="0">
                <a:latin typeface="Monotype Corsiva" panose="03010101010201010101" pitchFamily="66" charset="0"/>
              </a:rPr>
              <a:t>Cell: (336) 580-2853</a:t>
            </a:r>
          </a:p>
          <a:p>
            <a:pPr marL="0" indent="0" algn="ctr">
              <a:spcBef>
                <a:spcPts val="0"/>
              </a:spcBef>
              <a:buNone/>
            </a:pPr>
            <a:r>
              <a:rPr lang="en-US" sz="2900" dirty="0">
                <a:latin typeface="Monotype Corsiva" panose="03010101010201010101" pitchFamily="66" charset="0"/>
              </a:rPr>
              <a:t>Office: (919) 429-6041</a:t>
            </a:r>
          </a:p>
          <a:p>
            <a:pPr marL="0" indent="0" algn="ctr">
              <a:spcBef>
                <a:spcPts val="0"/>
              </a:spcBef>
              <a:buNone/>
            </a:pPr>
            <a:endParaRPr lang="en-US" sz="29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p:txBody>
      </p:sp>
      <p:pic>
        <p:nvPicPr>
          <p:cNvPr id="7" name="Picture 6"/>
          <p:cNvPicPr>
            <a:picLocks noChangeAspect="1"/>
          </p:cNvPicPr>
          <p:nvPr/>
        </p:nvPicPr>
        <p:blipFill>
          <a:blip r:embed="rId2"/>
          <a:stretch>
            <a:fillRect/>
          </a:stretch>
        </p:blipFill>
        <p:spPr>
          <a:xfrm>
            <a:off x="4953000" y="1524000"/>
            <a:ext cx="4177145" cy="4114800"/>
          </a:xfrm>
          <a:prstGeom prst="rect">
            <a:avLst/>
          </a:prstGeom>
        </p:spPr>
      </p:pic>
      <p:pic>
        <p:nvPicPr>
          <p:cNvPr id="4" name="Picture 7">
            <a:extLst>
              <a:ext uri="{FF2B5EF4-FFF2-40B4-BE49-F238E27FC236}">
                <a16:creationId xmlns:a16="http://schemas.microsoft.com/office/drawing/2014/main" id="{440F92FA-4355-EA0A-2651-CD0DF0C076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777896"/>
            <a:ext cx="701753" cy="562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A4CF867B-3029-D2B0-7D7B-21B1DA52B8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3733800"/>
            <a:ext cx="762000" cy="61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8069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0" y="0"/>
            <a:ext cx="4267200" cy="6858000"/>
          </a:xfrm>
        </p:spPr>
        <p:txBody>
          <a:bodyPr>
            <a:normAutofit fontScale="77500" lnSpcReduction="20000"/>
          </a:bodyPr>
          <a:lstStyle/>
          <a:p>
            <a:pPr algn="ctr">
              <a:lnSpc>
                <a:spcPct val="80000"/>
              </a:lnSpc>
              <a:buNone/>
              <a:defRPr/>
            </a:pPr>
            <a:endParaRPr lang="en-US" altLang="en-US" sz="1200" dirty="0">
              <a:latin typeface="Baskerville Old Face" panose="02020602080505020303" pitchFamily="18" charset="0"/>
            </a:endParaRPr>
          </a:p>
          <a:p>
            <a:pPr algn="ctr">
              <a:lnSpc>
                <a:spcPct val="80000"/>
              </a:lnSpc>
              <a:buNone/>
              <a:defRPr/>
            </a:pPr>
            <a:r>
              <a:rPr lang="en-US" altLang="en-US" sz="2000" dirty="0">
                <a:latin typeface="Bookman Old Style" panose="02050604050505020204" pitchFamily="18" charset="0"/>
                <a:ea typeface="Batang" panose="02030600000101010101" pitchFamily="18" charset="-127"/>
              </a:rPr>
              <a:t>GATHERED FOR WORSHIP</a:t>
            </a:r>
          </a:p>
          <a:p>
            <a:pPr algn="ctr">
              <a:lnSpc>
                <a:spcPct val="80000"/>
              </a:lnSpc>
              <a:buNone/>
              <a:defRPr/>
            </a:pPr>
            <a:r>
              <a:rPr lang="en-US" altLang="en-US" sz="2000" dirty="0">
                <a:latin typeface="Bookman Old Style" panose="02050604050505020204" pitchFamily="18" charset="0"/>
                <a:ea typeface="Batang" panose="02030600000101010101" pitchFamily="18" charset="-127"/>
              </a:rPr>
              <a:t>Sunday, July 12, 2026</a:t>
            </a:r>
          </a:p>
          <a:p>
            <a:pPr algn="ctr">
              <a:lnSpc>
                <a:spcPct val="80000"/>
              </a:lnSpc>
              <a:buNone/>
              <a:defRPr/>
            </a:pPr>
            <a:endParaRPr lang="en-US" altLang="en-US" sz="1200" dirty="0">
              <a:latin typeface="Arial Narrow" pitchFamily="34" charset="0"/>
            </a:endParaRPr>
          </a:p>
          <a:p>
            <a:pPr>
              <a:lnSpc>
                <a:spcPct val="80000"/>
              </a:lnSpc>
              <a:buFontTx/>
              <a:buNone/>
              <a:defRPr/>
            </a:pPr>
            <a:r>
              <a:rPr lang="en-US" altLang="en-US" sz="1400" dirty="0">
                <a:latin typeface="Arial Narrow" pitchFamily="34" charset="0"/>
              </a:rPr>
              <a:t>*******************************************************************************************</a:t>
            </a:r>
          </a:p>
          <a:p>
            <a:pPr>
              <a:lnSpc>
                <a:spcPct val="80000"/>
              </a:lnSpc>
              <a:buFontTx/>
              <a:buNone/>
              <a:defRPr/>
            </a:pPr>
            <a:r>
              <a:rPr lang="en-US" altLang="en-US" sz="1400" dirty="0">
                <a:latin typeface="Arial Narrow" pitchFamily="34" charset="0"/>
              </a:rPr>
              <a:t>Greeter Today…..…….…………………………….Alex Fields &amp; Hunter Kennedy</a:t>
            </a:r>
          </a:p>
          <a:p>
            <a:pPr>
              <a:lnSpc>
                <a:spcPct val="80000"/>
              </a:lnSpc>
              <a:buFontTx/>
              <a:buNone/>
              <a:defRPr/>
            </a:pPr>
            <a:r>
              <a:rPr lang="en-US" altLang="en-US" sz="1400" dirty="0">
                <a:latin typeface="Arial Narrow" pitchFamily="34" charset="0"/>
              </a:rPr>
              <a:t>Greeter Next Sunday………………………………………….John &amp; Barbara Mills  </a:t>
            </a:r>
          </a:p>
          <a:p>
            <a:pPr>
              <a:lnSpc>
                <a:spcPct val="80000"/>
              </a:lnSpc>
              <a:buFontTx/>
              <a:buNone/>
              <a:defRPr/>
            </a:pPr>
            <a:r>
              <a:rPr lang="en-US" altLang="en-US" sz="1400" dirty="0">
                <a:latin typeface="Arial Narrow" pitchFamily="34" charset="0"/>
              </a:rPr>
              <a:t>Flowers Today……………………………………………………...............Julie Hall</a:t>
            </a:r>
          </a:p>
          <a:p>
            <a:pPr>
              <a:lnSpc>
                <a:spcPct val="80000"/>
              </a:lnSpc>
              <a:buFontTx/>
              <a:buNone/>
              <a:defRPr/>
            </a:pPr>
            <a:r>
              <a:rPr lang="en-US" altLang="en-US" sz="1400" dirty="0">
                <a:latin typeface="Arial Narrow" pitchFamily="34" charset="0"/>
              </a:rPr>
              <a:t>Flowers Next Sunday……….…...............................................Deborah Kennedy</a:t>
            </a:r>
          </a:p>
          <a:p>
            <a:pPr>
              <a:lnSpc>
                <a:spcPct val="80000"/>
              </a:lnSpc>
              <a:buFontTx/>
              <a:buNone/>
              <a:defRPr/>
            </a:pPr>
            <a:r>
              <a:rPr lang="en-US" altLang="en-US" sz="1400" dirty="0">
                <a:latin typeface="Arial Narrow" pitchFamily="34" charset="0"/>
              </a:rPr>
              <a:t>Nursery Today……………………………………….............................Pam Casey</a:t>
            </a:r>
          </a:p>
          <a:p>
            <a:pPr>
              <a:lnSpc>
                <a:spcPct val="80000"/>
              </a:lnSpc>
              <a:buFontTx/>
              <a:buNone/>
              <a:defRPr/>
            </a:pPr>
            <a:r>
              <a:rPr lang="en-US" altLang="en-US" sz="1400" dirty="0">
                <a:latin typeface="Arial Narrow" pitchFamily="34" charset="0"/>
              </a:rPr>
              <a:t>Nursery Next Sunday……….……………………………………Deborah Kennedy</a:t>
            </a:r>
          </a:p>
          <a:p>
            <a:pPr>
              <a:lnSpc>
                <a:spcPct val="80000"/>
              </a:lnSpc>
              <a:buFontTx/>
              <a:buNone/>
              <a:defRPr/>
            </a:pPr>
            <a:r>
              <a:rPr lang="en-US" altLang="en-US" sz="1600" dirty="0">
                <a:latin typeface="Arial Narrow" pitchFamily="34" charset="0"/>
              </a:rPr>
              <a:t>**********************************************************************************</a:t>
            </a:r>
            <a:endParaRPr lang="en-US" sz="18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400" b="1" u="sng" dirty="0">
                <a:effectLst/>
                <a:latin typeface="Garamond" panose="02020404030301010803" pitchFamily="18" charset="0"/>
                <a:ea typeface="Calibri" panose="020F0502020204030204" pitchFamily="34" charset="0"/>
                <a:cs typeface="Mongolian Baiti" panose="03000500000000000000" pitchFamily="66" charset="0"/>
              </a:rPr>
              <a:t>Prayer List:</a:t>
            </a:r>
            <a:r>
              <a:rPr lang="en-US" sz="1400" b="1" u="sng" dirty="0">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15000"/>
              </a:lnSpc>
              <a:spcBef>
                <a:spcPts val="0"/>
              </a:spcBef>
              <a:spcAft>
                <a:spcPts val="0"/>
              </a:spcAft>
              <a:buNone/>
            </a:pPr>
            <a:r>
              <a:rPr lang="en-US" sz="1400" dirty="0">
                <a:effectLst/>
                <a:latin typeface="Garamond" panose="02020404030301010803" pitchFamily="18" charset="0"/>
                <a:ea typeface="Calibri" panose="020F0502020204030204" pitchFamily="34" charset="0"/>
                <a:cs typeface="Mongolian Baiti" panose="03000500000000000000" pitchFamily="66" charset="0"/>
              </a:rPr>
              <a:t>Joann Aycock, Anna Dean, David Edgerton and Family, Travis Edgerton, Mary &amp; Steve Friedman, Joseph Futrell, Nancy Hillman, Lynne Hinnant, Jerry Hinton, Bettina Howard, Cierra Hunter, Lyle Irwin, Madison Jenkinson, </a:t>
            </a:r>
            <a:r>
              <a:rPr lang="en-US" sz="1400" dirty="0">
                <a:latin typeface="Garamond" panose="02020404030301010803" pitchFamily="18" charset="0"/>
                <a:ea typeface="Calibri" panose="020F0502020204030204" pitchFamily="34" charset="0"/>
                <a:cs typeface="Mongolian Baiti" panose="03000500000000000000" pitchFamily="66" charset="0"/>
              </a:rPr>
              <a:t>Lisa Johnson, Joe &amp; Jane McLamb, </a:t>
            </a:r>
            <a:r>
              <a:rPr lang="en-US" sz="1400" dirty="0">
                <a:effectLst/>
                <a:latin typeface="Garamond" panose="02020404030301010803" pitchFamily="18" charset="0"/>
                <a:ea typeface="Calibri" panose="020F0502020204030204" pitchFamily="34" charset="0"/>
                <a:cs typeface="Mongolian Baiti" panose="03000500000000000000" pitchFamily="66" charset="0"/>
              </a:rPr>
              <a:t>Barbara Mills, Brian Mooring and his wife, Rudine &amp; Bob Morrison, Kenneth Pagitt, Gwen Pate, Reagan Peaks and Family,</a:t>
            </a:r>
            <a:r>
              <a:rPr lang="en-US" sz="1400" dirty="0">
                <a:latin typeface="Garamond" panose="02020404030301010803" pitchFamily="18" charset="0"/>
                <a:ea typeface="Calibri" panose="020F0502020204030204" pitchFamily="34" charset="0"/>
                <a:cs typeface="Mongolian Baiti" panose="03000500000000000000" pitchFamily="66" charset="0"/>
              </a:rPr>
              <a:t> </a:t>
            </a:r>
            <a:r>
              <a:rPr lang="en-US" sz="1400" dirty="0">
                <a:effectLst/>
                <a:latin typeface="Garamond" panose="02020404030301010803" pitchFamily="18" charset="0"/>
                <a:ea typeface="Calibri" panose="020F0502020204030204" pitchFamily="34" charset="0"/>
                <a:cs typeface="Mongolian Baiti" panose="03000500000000000000" pitchFamily="66" charset="0"/>
              </a:rPr>
              <a:t>David &amp; Katharine Peele, Roger Pittman and his family, Carol Richardson, Tyler Robinson, Jeff Rose and his family, Hazel Pittman Rowe, Lois &amp; Wayne Sasser, Faye Scott, Bryan Taylor, Sawyer Thomas and Family, Beverly Wiggins, </a:t>
            </a:r>
            <a:r>
              <a:rPr lang="en-US" sz="1400" dirty="0">
                <a:latin typeface="Garamond" panose="02020404030301010803" pitchFamily="18" charset="0"/>
                <a:ea typeface="Calibri" panose="020F0502020204030204" pitchFamily="34" charset="0"/>
                <a:cs typeface="Mongolian Baiti" panose="03000500000000000000" pitchFamily="66" charset="0"/>
              </a:rPr>
              <a:t>the expectant mothers in our meeting, safety</a:t>
            </a:r>
            <a:r>
              <a:rPr lang="en-US" sz="1400" dirty="0">
                <a:effectLst/>
                <a:latin typeface="Garamond" panose="02020404030301010803" pitchFamily="18" charset="0"/>
                <a:ea typeface="Calibri" panose="020F0502020204030204" pitchFamily="34" charset="0"/>
                <a:cs typeface="Mongolian Baiti" panose="03000500000000000000" pitchFamily="66" charset="0"/>
              </a:rPr>
              <a:t> for Vicki Pate’s grandchildren, our Guatemala mission trip, </a:t>
            </a:r>
            <a:r>
              <a:rPr lang="en-US" sz="1400" dirty="0">
                <a:latin typeface="Garamond" panose="02020404030301010803" pitchFamily="18" charset="0"/>
                <a:ea typeface="Calibri" panose="020F0502020204030204" pitchFamily="34" charset="0"/>
                <a:cs typeface="Mongolian Baiti" panose="03000500000000000000" pitchFamily="66" charset="0"/>
              </a:rPr>
              <a:t>DSS across NC, the people affected by natural disasters around the world along with the rescue workers, the people of the Middle East, </a:t>
            </a:r>
            <a:r>
              <a:rPr lang="en-US" sz="1400" dirty="0">
                <a:effectLst/>
                <a:latin typeface="Garamond" panose="02020404030301010803" pitchFamily="18" charset="0"/>
                <a:ea typeface="Calibri" panose="020F0502020204030204" pitchFamily="34" charset="0"/>
                <a:cs typeface="Mongolian Baiti" panose="03000500000000000000" pitchFamily="66" charset="0"/>
              </a:rPr>
              <a:t>residents in nursing care centers, farmers, the youth of Goldsboro, safety for our community and our Country, The Joyce Pope Family, The David Wiley Family</a:t>
            </a:r>
            <a:endParaRPr lang="en-US" sz="14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4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400" b="1" u="sng" dirty="0">
                <a:effectLst/>
                <a:latin typeface="Garamond" panose="02020404030301010803" pitchFamily="18" charset="0"/>
                <a:ea typeface="Calibri" panose="020F0502020204030204" pitchFamily="34" charset="0"/>
                <a:cs typeface="Mongolian Baiti" panose="03000500000000000000" pitchFamily="66" charset="0"/>
              </a:rPr>
              <a:t>Missionaries:</a:t>
            </a:r>
            <a:r>
              <a:rPr lang="en-US" sz="1400" b="1" dirty="0">
                <a:effectLst/>
                <a:latin typeface="Garamond" panose="02020404030301010803" pitchFamily="18" charset="0"/>
                <a:ea typeface="Calibri" panose="020F0502020204030204" pitchFamily="34" charset="0"/>
                <a:cs typeface="Mongolian Baiti" panose="03000500000000000000" pitchFamily="66" charset="0"/>
              </a:rPr>
              <a:t>  </a:t>
            </a:r>
            <a:r>
              <a:rPr lang="en-US" sz="1400" dirty="0">
                <a:effectLst/>
                <a:latin typeface="Garamond" panose="02020404030301010803" pitchFamily="18" charset="0"/>
                <a:ea typeface="Calibri" panose="020F0502020204030204" pitchFamily="34" charset="0"/>
                <a:cs typeface="Mongolian Baiti" panose="03000500000000000000" pitchFamily="66" charset="0"/>
              </a:rPr>
              <a:t>Ann Harrington in Malawi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4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400" b="1" u="sng" dirty="0">
                <a:effectLst/>
                <a:latin typeface="Garamond" panose="02020404030301010803" pitchFamily="18" charset="0"/>
                <a:ea typeface="Calibri" panose="020F0502020204030204" pitchFamily="34" charset="0"/>
                <a:cs typeface="Mongolian Baiti" panose="03000500000000000000" pitchFamily="66" charset="0"/>
              </a:rPr>
              <a:t>Our Missions in Ministry:</a:t>
            </a:r>
            <a:r>
              <a:rPr lang="en-US" sz="1400" b="1" dirty="0">
                <a:effectLst/>
                <a:latin typeface="Garamond" panose="02020404030301010803" pitchFamily="18" charset="0"/>
                <a:ea typeface="Calibri" panose="020F0502020204030204" pitchFamily="34" charset="0"/>
                <a:cs typeface="Mongolian Baiti" panose="03000500000000000000" pitchFamily="66" charset="0"/>
              </a:rPr>
              <a:t>  </a:t>
            </a:r>
            <a:r>
              <a:rPr lang="en-US" sz="1400" dirty="0">
                <a:effectLst/>
                <a:latin typeface="Garamond" panose="02020404030301010803" pitchFamily="18" charset="0"/>
                <a:ea typeface="Calibri" panose="020F0502020204030204" pitchFamily="34" charset="0"/>
                <a:cs typeface="Mongolian Baiti" panose="03000500000000000000" pitchFamily="66" charset="0"/>
              </a:rPr>
              <a:t>Bob and Hope Carter, The Billy Graham Rapid Response Team, Samaritan’s Purse, Friends Disaster Service, Cry Freedom Missions, Wayne Pregnancy Center, Kitty Askins Hospice Center, Fellowship of Christian Athletes, Inspiration Disaster Relief, Fairwinds Aviation</a:t>
            </a: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700" dirty="0">
                <a:latin typeface="Garamond" panose="02020404030301010803" pitchFamily="18" charset="0"/>
                <a:ea typeface="Calibri" panose="020F0502020204030204" pitchFamily="34" charset="0"/>
                <a:cs typeface="Mongolian Baiti" panose="03000500000000000000" pitchFamily="66" charset="0"/>
              </a:rPr>
              <a:t>.</a:t>
            </a:r>
          </a:p>
          <a:p>
            <a:pPr marL="0" marR="0" indent="0" algn="ctr">
              <a:lnSpc>
                <a:spcPct val="115000"/>
              </a:lnSpc>
              <a:spcBef>
                <a:spcPts val="0"/>
              </a:spcBef>
              <a:spcAft>
                <a:spcPts val="0"/>
              </a:spcAft>
              <a:buNone/>
            </a:pPr>
            <a:endParaRPr lang="en-US" sz="1500" b="1" dirty="0">
              <a:latin typeface="Garamond" panose="02020404030301010803" pitchFamily="18" charset="0"/>
              <a:ea typeface="Calibri" panose="020F0502020204030204" pitchFamily="34" charset="0"/>
              <a:cs typeface="Mongolian Baiti" panose="03000500000000000000" pitchFamily="66" charset="0"/>
            </a:endParaRPr>
          </a:p>
          <a:p>
            <a:pPr marL="0" marR="0" indent="0" algn="ctr">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5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gn="ctr">
              <a:lnSpc>
                <a:spcPct val="115000"/>
              </a:lnSpc>
              <a:spcBef>
                <a:spcPts val="0"/>
              </a:spcBef>
              <a:spcAft>
                <a:spcPts val="0"/>
              </a:spcAft>
              <a:buNone/>
            </a:pPr>
            <a:endParaRPr lang="en-US" altLang="en-US" sz="1900" b="1" dirty="0">
              <a:latin typeface="Garamond" panose="02020404030301010803" pitchFamily="18" charset="0"/>
              <a:cs typeface="Mongolian Baiti" panose="03000500000000000000" pitchFamily="66" charset="0"/>
            </a:endParaRPr>
          </a:p>
          <a:p>
            <a:pPr marL="0" marR="0" indent="0" algn="ctr">
              <a:lnSpc>
                <a:spcPct val="115000"/>
              </a:lnSpc>
              <a:spcBef>
                <a:spcPts val="0"/>
              </a:spcBef>
              <a:spcAft>
                <a:spcPts val="0"/>
              </a:spcAft>
              <a:buNone/>
            </a:pPr>
            <a:endParaRPr lang="en-US" altLang="en-US" sz="1900" b="1" dirty="0">
              <a:latin typeface="Garamond" panose="02020404030301010803" pitchFamily="18" charset="0"/>
              <a:cs typeface="Mongolian Baiti" panose="03000500000000000000" pitchFamily="66" charset="0"/>
            </a:endParaRPr>
          </a:p>
          <a:p>
            <a:pPr marL="0" marR="0" indent="0" algn="ctr">
              <a:lnSpc>
                <a:spcPct val="115000"/>
              </a:lnSpc>
              <a:spcBef>
                <a:spcPts val="0"/>
              </a:spcBef>
              <a:spcAft>
                <a:spcPts val="0"/>
              </a:spcAft>
              <a:buNone/>
            </a:pPr>
            <a:endParaRPr lang="en-US" altLang="en-US" sz="1900" dirty="0">
              <a:latin typeface="Garamond" panose="02020404030301010803" pitchFamily="18" charset="0"/>
              <a:cs typeface="Mongolian Baiti" panose="03000500000000000000" pitchFamily="66" charset="0"/>
            </a:endParaRPr>
          </a:p>
        </p:txBody>
      </p:sp>
      <p:sp>
        <p:nvSpPr>
          <p:cNvPr id="4" name="Content Placeholder 3"/>
          <p:cNvSpPr>
            <a:spLocks noGrp="1"/>
          </p:cNvSpPr>
          <p:nvPr>
            <p:ph sz="half" idx="2"/>
          </p:nvPr>
        </p:nvSpPr>
        <p:spPr>
          <a:xfrm>
            <a:off x="4876802" y="0"/>
            <a:ext cx="4253343" cy="6858000"/>
          </a:xfrm>
        </p:spPr>
        <p:txBody>
          <a:bodyPr>
            <a:normAutofit fontScale="77500" lnSpcReduction="20000"/>
          </a:bodyPr>
          <a:lstStyle/>
          <a:p>
            <a:pPr>
              <a:lnSpc>
                <a:spcPct val="80000"/>
              </a:lnSpc>
              <a:buFontTx/>
              <a:buNone/>
            </a:pPr>
            <a:endParaRPr lang="en-US" altLang="en-US" sz="2400" b="1" dirty="0">
              <a:latin typeface="Tahoma" charset="0"/>
            </a:endParaRPr>
          </a:p>
          <a:p>
            <a:pPr>
              <a:lnSpc>
                <a:spcPct val="80000"/>
              </a:lnSpc>
              <a:buFontTx/>
              <a:buNone/>
            </a:pPr>
            <a:r>
              <a:rPr lang="en-US" altLang="en-US" sz="2100" b="1" dirty="0">
                <a:latin typeface="Tahoma" charset="0"/>
              </a:rPr>
              <a:t>Announcements: </a:t>
            </a:r>
          </a:p>
          <a:p>
            <a:pPr>
              <a:lnSpc>
                <a:spcPct val="80000"/>
              </a:lnSpc>
              <a:buFontTx/>
              <a:buNone/>
            </a:pPr>
            <a:r>
              <a:rPr lang="en-US" altLang="en-US" sz="2100" b="1" dirty="0">
                <a:latin typeface="Tahoma" charset="0"/>
              </a:rPr>
              <a:t>	</a:t>
            </a:r>
            <a:r>
              <a:rPr lang="en-US" altLang="en-US" sz="1800" b="1" dirty="0">
                <a:latin typeface="Tahoma" charset="0"/>
              </a:rPr>
              <a:t>For the week of July 12, 2026</a:t>
            </a:r>
            <a:endPar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nSpc>
                <a:spcPct val="80000"/>
              </a:lnSpc>
              <a:buNone/>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Sunday, July 12</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Monthly Meeting immediately following Meeting for </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Worship</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Monday, July 13</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Lona Edgerton Circle meets at 1:00 p.m.</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Sunday, July 12</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 – Thursday, July 16</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Vacation Bible School</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Wednesday, July 22</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nd</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Choir Practice at 7:00 p.m.</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Wednesday, July 29</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Choir Practice at 7:00 p.m.</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Tuesday, August 4</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- 1:00 Community Prayer Meeting at Nahunta</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Wednesday, August 5</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Choir Practice at 7:00 p.m.</a:t>
            </a:r>
          </a:p>
          <a:p>
            <a:pPr>
              <a:lnSpc>
                <a:spcPct val="70000"/>
              </a:lnSpc>
              <a:buFontTx/>
              <a:buNone/>
              <a:defRPr/>
            </a:pP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Sunday, August 9</a:t>
            </a:r>
            <a:r>
              <a:rPr lang="en-US" altLang="en-US" sz="1400" u="sng" baseline="30000" dirty="0">
                <a:solidFill>
                  <a:srgbClr val="222222"/>
                </a:solidFill>
                <a:latin typeface="Arial" panose="020B0604020202020204" pitchFamily="34" charset="0"/>
                <a:ea typeface="Tahoma" panose="020B0604030504040204" pitchFamily="34" charset="0"/>
                <a:cs typeface="Arial" panose="020B0604020202020204" pitchFamily="34" charset="0"/>
              </a:rPr>
              <a:t>th</a:t>
            </a:r>
            <a:r>
              <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rPr>
              <a:t>:</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Monthly Meeting immediately following Meeting for </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Worship</a:t>
            </a:r>
          </a:p>
          <a:p>
            <a:pP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 Annual Pool Party at Nahunta Pool from 6:00 – 8:00 p.m.</a:t>
            </a:r>
            <a:endParaRPr lang="en-US" altLang="en-US" sz="18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marL="0" marR="0" indent="0">
              <a:lnSpc>
                <a:spcPct val="115000"/>
              </a:lnSpc>
              <a:spcBef>
                <a:spcPts val="0"/>
              </a:spcBef>
              <a:spcAft>
                <a:spcPts val="0"/>
              </a:spcAft>
              <a:buNone/>
            </a:pPr>
            <a:r>
              <a:rPr lang="en-US" sz="1400" dirty="0">
                <a:latin typeface="Arial" panose="020B0604020202020204" pitchFamily="34" charset="0"/>
                <a:ea typeface="Calibri" panose="020F0502020204030204" pitchFamily="34" charset="0"/>
                <a:cs typeface="Arial" panose="020B0604020202020204" pitchFamily="34" charset="0"/>
              </a:rPr>
              <a:t>~~~~~~~~~~~~~~~~~~~~~~~~~~~~~~~~~~~~~~~~~~~~~~~~~~</a:t>
            </a:r>
          </a:p>
          <a:p>
            <a:pPr marL="0" marR="0" indent="0">
              <a:lnSpc>
                <a:spcPct val="115000"/>
              </a:lnSpc>
              <a:spcBef>
                <a:spcPts val="0"/>
              </a:spcBef>
              <a:spcAft>
                <a:spcPts val="0"/>
              </a:spcAft>
              <a:buNone/>
            </a:pPr>
            <a:endParaRPr lang="en-US" sz="1400" dirty="0">
              <a:latin typeface="Arial" panose="020B0604020202020204" pitchFamily="34" charset="0"/>
              <a:ea typeface="Calibri" panose="020F0502020204030204" pitchFamily="34" charset="0"/>
              <a:cs typeface="Arial" panose="020B0604020202020204" pitchFamily="34" charset="0"/>
            </a:endParaRPr>
          </a:p>
          <a:p>
            <a:pPr marL="0" marR="0" indent="0">
              <a:lnSpc>
                <a:spcPct val="115000"/>
              </a:lnSpc>
              <a:spcBef>
                <a:spcPts val="0"/>
              </a:spcBef>
              <a:spcAft>
                <a:spcPts val="0"/>
              </a:spcAft>
              <a:buNone/>
            </a:pPr>
            <a:endParaRPr lang="en-US" sz="1400" dirty="0">
              <a:latin typeface="Arial" panose="020B0604020202020204" pitchFamily="34" charset="0"/>
              <a:ea typeface="Calibri" panose="020F0502020204030204" pitchFamily="34" charset="0"/>
              <a:cs typeface="Arial" panose="020B0604020202020204" pitchFamily="34" charset="0"/>
            </a:endParaRPr>
          </a:p>
          <a:p>
            <a:pPr marL="0" marR="0" indent="0">
              <a:lnSpc>
                <a:spcPct val="115000"/>
              </a:lnSpc>
              <a:spcBef>
                <a:spcPts val="0"/>
              </a:spcBef>
              <a:spcAft>
                <a:spcPts val="0"/>
              </a:spcAft>
              <a:buNone/>
            </a:pPr>
            <a:endParaRPr lang="en-US" sz="1400" dirty="0">
              <a:latin typeface="Arial" panose="020B0604020202020204" pitchFamily="34" charset="0"/>
              <a:ea typeface="Calibri" panose="020F0502020204030204" pitchFamily="34" charset="0"/>
              <a:cs typeface="Arial" panose="020B0604020202020204" pitchFamily="34" charset="0"/>
            </a:endParaRPr>
          </a:p>
          <a:p>
            <a:pPr marL="0" marR="0" indent="0">
              <a:lnSpc>
                <a:spcPct val="115000"/>
              </a:lnSpc>
              <a:spcBef>
                <a:spcPts val="0"/>
              </a:spcBef>
              <a:spcAft>
                <a:spcPts val="0"/>
              </a:spcAft>
              <a:buNone/>
            </a:pPr>
            <a:endParaRPr lang="en-US" sz="1400" dirty="0">
              <a:latin typeface="Arial" panose="020B0604020202020204" pitchFamily="34" charset="0"/>
              <a:ea typeface="Calibri" panose="020F050202020403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E18D8829-2DDD-3A87-27F6-8255CBE2B77A}"/>
              </a:ext>
            </a:extLst>
          </p:cNvPr>
          <p:cNvPicPr>
            <a:picLocks noChangeAspect="1"/>
          </p:cNvPicPr>
          <p:nvPr/>
        </p:nvPicPr>
        <p:blipFill>
          <a:blip r:embed="rId2"/>
          <a:stretch>
            <a:fillRect/>
          </a:stretch>
        </p:blipFill>
        <p:spPr>
          <a:xfrm>
            <a:off x="5105400" y="3124200"/>
            <a:ext cx="3591426" cy="3581400"/>
          </a:xfrm>
          <a:prstGeom prst="rect">
            <a:avLst/>
          </a:prstGeom>
        </p:spPr>
      </p:pic>
    </p:spTree>
    <p:extLst>
      <p:ext uri="{BB962C8B-B14F-4D97-AF65-F5344CB8AC3E}">
        <p14:creationId xmlns:p14="http://schemas.microsoft.com/office/powerpoint/2010/main" val="3040392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25059</TotalTime>
  <Words>717</Words>
  <Application>Microsoft Office PowerPoint</Application>
  <PresentationFormat>On-screen Show (4:3)</PresentationFormat>
  <Paragraphs>151</Paragraphs>
  <Slides>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vt:i4>
      </vt:variant>
    </vt:vector>
  </HeadingPairs>
  <TitlesOfParts>
    <vt:vector size="14" baseType="lpstr">
      <vt:lpstr>Arial</vt:lpstr>
      <vt:lpstr>Arial Narrow</vt:lpstr>
      <vt:lpstr>Baskerville Old Face</vt:lpstr>
      <vt:lpstr>Bookman Old Style</vt:lpstr>
      <vt:lpstr>Calibri</vt:lpstr>
      <vt:lpstr>Comic Sans MS</vt:lpstr>
      <vt:lpstr>Courier New</vt:lpstr>
      <vt:lpstr>Garamond</vt:lpstr>
      <vt:lpstr>Monotype Corsiva</vt:lpstr>
      <vt:lpstr>Tahoma</vt:lpstr>
      <vt:lpstr>Times New Roman</vt:lpstr>
      <vt:lpstr>Office Theme</vt:lpstr>
      <vt:lpstr>PowerPoint Presentation</vt:lpstr>
      <vt:lpstr>PowerPoint Presentation</vt:lpstr>
    </vt:vector>
  </TitlesOfParts>
  <Company>Nahunta Friends Meeting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CJ Wilson</dc:creator>
  <cp:lastModifiedBy>CJ Wilson</cp:lastModifiedBy>
  <cp:revision>489</cp:revision>
  <cp:lastPrinted>2026-05-30T01:53:19Z</cp:lastPrinted>
  <dcterms:created xsi:type="dcterms:W3CDTF">2018-08-25T14:18:06Z</dcterms:created>
  <dcterms:modified xsi:type="dcterms:W3CDTF">2026-07-10T00:40:38Z</dcterms:modified>
</cp:coreProperties>
</file>